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8"/>
  </p:notesMasterIdLst>
  <p:sldIdLst>
    <p:sldId id="372" r:id="rId2"/>
    <p:sldId id="314" r:id="rId3"/>
    <p:sldId id="345" r:id="rId4"/>
    <p:sldId id="317" r:id="rId5"/>
    <p:sldId id="318" r:id="rId6"/>
    <p:sldId id="471" r:id="rId7"/>
    <p:sldId id="487" r:id="rId8"/>
    <p:sldId id="258" r:id="rId9"/>
    <p:sldId id="261" r:id="rId10"/>
    <p:sldId id="316" r:id="rId11"/>
    <p:sldId id="263" r:id="rId12"/>
    <p:sldId id="259" r:id="rId13"/>
    <p:sldId id="472" r:id="rId14"/>
    <p:sldId id="265" r:id="rId15"/>
    <p:sldId id="266" r:id="rId16"/>
    <p:sldId id="473" r:id="rId17"/>
    <p:sldId id="268" r:id="rId18"/>
    <p:sldId id="269" r:id="rId19"/>
    <p:sldId id="272" r:id="rId20"/>
    <p:sldId id="273" r:id="rId21"/>
    <p:sldId id="274" r:id="rId22"/>
    <p:sldId id="275" r:id="rId23"/>
    <p:sldId id="474" r:id="rId24"/>
    <p:sldId id="484" r:id="rId25"/>
    <p:sldId id="409" r:id="rId26"/>
    <p:sldId id="343" r:id="rId27"/>
    <p:sldId id="365" r:id="rId28"/>
    <p:sldId id="283" r:id="rId29"/>
    <p:sldId id="349" r:id="rId30"/>
    <p:sldId id="411" r:id="rId31"/>
    <p:sldId id="358" r:id="rId32"/>
    <p:sldId id="360" r:id="rId33"/>
    <p:sldId id="362" r:id="rId34"/>
    <p:sldId id="363" r:id="rId35"/>
    <p:sldId id="485" r:id="rId36"/>
    <p:sldId id="475" r:id="rId37"/>
    <p:sldId id="462" r:id="rId38"/>
    <p:sldId id="476" r:id="rId39"/>
    <p:sldId id="477" r:id="rId40"/>
    <p:sldId id="478" r:id="rId41"/>
    <p:sldId id="463" r:id="rId42"/>
    <p:sldId id="479" r:id="rId43"/>
    <p:sldId id="480" r:id="rId44"/>
    <p:sldId id="481" r:id="rId45"/>
    <p:sldId id="482" r:id="rId46"/>
    <p:sldId id="46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FF"/>
    <a:srgbClr val="E9EDF0"/>
    <a:srgbClr val="1B3A52"/>
    <a:srgbClr val="6795B4"/>
    <a:srgbClr val="F8FAFC"/>
    <a:srgbClr val="CED9E1"/>
    <a:srgbClr val="000000"/>
    <a:srgbClr val="9EBACC"/>
    <a:srgbClr val="DBE9F3"/>
    <a:srgbClr val="66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CE736-5D32-1349-AFF4-4053DE992A47}" v="438" dt="2021-06-08T20:42:27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8" autoAdjust="0"/>
    <p:restoredTop sz="76149"/>
  </p:normalViewPr>
  <p:slideViewPr>
    <p:cSldViewPr snapToGrid="0">
      <p:cViewPr varScale="1">
        <p:scale>
          <a:sx n="81" d="100"/>
          <a:sy n="81" d="100"/>
        </p:scale>
        <p:origin x="1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3A558-73C8-BD49-B216-FB26EBFF9EE4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6CD4-A85A-974D-81E8-45F1DBB41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6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3f8ccbfdd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3f8ccbfdd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3f8ccbfdd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3f8ccbfdd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3f8ccbfdd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3f8ccbfdd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841ca754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841ca754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Montserrat Medium"/>
              <a:buNone/>
            </a:pPr>
            <a:endParaRPr sz="1000" dirty="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3f8ccbfdd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3f8ccbfdd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3f8ccbfdd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3f8ccbfdd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3f8ccbfdd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3f8ccbfdd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3f8ccbfdd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3f8ccbfdd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3f8ccbfdd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3f8ccbfdd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23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7a65dd4aa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17a65dd4aa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3f8ccbfdd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3f8ccbfdd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3f8ccbfdd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3f8ccbfdd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3f8ccbfdd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3f8ccbfdd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67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4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11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272E2-9340-FD4C-88DC-B6B9A827BD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9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272E2-9340-FD4C-88DC-B6B9A827BD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14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272E2-9340-FD4C-88DC-B6B9A827BD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9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69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78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69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30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22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91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11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86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11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276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22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77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64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934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091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460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797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1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7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7a65dd4aa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7a65dd4aa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62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3f8ccbfd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3f8ccbfd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7cccab39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7cccab39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786D0FC9-ABEE-5846-AD9A-A8673E8D0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81572F-AE7D-0444-9681-2056870B8928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737B0A-F026-884D-B9A0-80F018D2EF4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10118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4C5C3E16-1653-6C45-B1E7-0C743D197264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346766-F733-0448-933C-0B605C627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7339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67B18D-09CC-BB4D-B9E8-CE9165EC1E62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00DCAFB-AB6A-E947-B30C-D2FDF6C18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2F6CF4-A601-4B4A-B9CA-F6FC031A1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6" y="1960110"/>
            <a:ext cx="9993312" cy="3886200"/>
          </a:xfrm>
        </p:spPr>
        <p:txBody>
          <a:bodyPr/>
          <a:lstStyle>
            <a:lvl1pPr>
              <a:defRPr>
                <a:latin typeface="Barlow" pitchFamily="2" charset="77"/>
              </a:defRPr>
            </a:lvl1pPr>
            <a:lvl2pPr>
              <a:defRPr>
                <a:latin typeface="Barlow" pitchFamily="2" charset="77"/>
              </a:defRPr>
            </a:lvl2pPr>
            <a:lvl3pPr>
              <a:defRPr>
                <a:latin typeface="Barlow" pitchFamily="2" charset="77"/>
              </a:defRPr>
            </a:lvl3pPr>
            <a:lvl4pPr>
              <a:defRPr>
                <a:latin typeface="Barlow" pitchFamily="2" charset="77"/>
              </a:defRPr>
            </a:lvl4pPr>
            <a:lvl5pPr>
              <a:defRPr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F1071-FAEF-9C47-B4A1-6BBDA3BF6731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78AE98A2-4866-6B4A-812E-C44D867B3CC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1E3DA-B2E8-8E44-8146-11525B48B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999076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7225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3FBC160-8235-3441-8141-2748676704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0" name="Google Shape;200;p19">
            <a:extLst>
              <a:ext uri="{FF2B5EF4-FFF2-40B4-BE49-F238E27FC236}">
                <a16:creationId xmlns:a16="http://schemas.microsoft.com/office/drawing/2014/main" id="{F2EA6088-7353-3E47-A8EA-3EBB6FED8502}"/>
              </a:ext>
            </a:extLst>
          </p:cNvPr>
          <p:cNvSpPr/>
          <p:nvPr userDrawn="1"/>
        </p:nvSpPr>
        <p:spPr>
          <a:xfrm>
            <a:off x="6675475" y="150"/>
            <a:ext cx="5516400" cy="6848631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AA3F15-F158-174F-AE15-DBC9795040F3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F0D8906-10FA-3047-A6B9-E19E68AF22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5475" y="9219"/>
            <a:ext cx="5516525" cy="68487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594AA5-BEA7-3D42-8FAB-8203F5A6256B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A5E98BF6-C2D6-F34E-959C-BB15F1855AB7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025848-4F96-F248-9C43-75704BC31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6" y="760961"/>
            <a:ext cx="4932312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204925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293304-CBF8-AA4A-906E-D59605853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6873" y="4251074"/>
            <a:ext cx="8398253" cy="625089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35657F2-ECDD-5E44-9103-13F413DCC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6873" y="4999609"/>
            <a:ext cx="8398253" cy="4032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4675" y="922434"/>
            <a:ext cx="2862647" cy="2862648"/>
          </a:xfrm>
          <a:prstGeom prst="ellipse">
            <a:avLst/>
          </a:prstGeom>
          <a:solidFill>
            <a:srgbClr val="E9EDF0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Speaker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04082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96979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2882-57D0-F34B-AA22-63B75B1C9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5913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4FB02DE9-E18C-BD4B-92CC-E45D14214E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64897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DCDB0EB-F025-E84B-9A77-7C0321536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53831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FD960712-2C2C-F641-BC9E-F7F9F56F6B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192" y="1989131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637424-A55D-744E-9B17-0ADA8C7375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5126" y="4250571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D938FCA4-792A-A846-B0D1-DE2FB0888D88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9F648C3-711E-DA4D-A30F-2E643903F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8943B3C-D157-FF43-8A7B-E9E65B9B3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5913" y="37119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5C8F0A8-F872-6B45-9261-14EED3C48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3705" y="36992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5ED928D-F9CF-3149-9D58-46EC9772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1497" y="3675794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35487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9A66E4-3D33-744E-BC0B-B4E907E211F5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86196759-0AE3-C942-9DAF-1EA0ABC18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B98BFC-828B-D74F-AE44-5F86CC3A5CD0}"/>
              </a:ext>
            </a:extLst>
          </p:cNvPr>
          <p:cNvCxnSpPr/>
          <p:nvPr userDrawn="1"/>
        </p:nvCxnSpPr>
        <p:spPr>
          <a:xfrm>
            <a:off x="2930400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98;p15">
            <a:extLst>
              <a:ext uri="{FF2B5EF4-FFF2-40B4-BE49-F238E27FC236}">
                <a16:creationId xmlns:a16="http://schemas.microsoft.com/office/drawing/2014/main" id="{30310233-0C61-9A41-B3E1-DE2C1175E470}"/>
              </a:ext>
            </a:extLst>
          </p:cNvPr>
          <p:cNvSpPr txBox="1"/>
          <p:nvPr userDrawn="1"/>
        </p:nvSpPr>
        <p:spPr>
          <a:xfrm>
            <a:off x="2536160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00B9FF"/>
                </a:solidFill>
                <a:latin typeface="Barlow"/>
              </a:rPr>
              <a:t>01</a:t>
            </a:r>
            <a:endParaRPr lang="en-US" sz="2400">
              <a:solidFill>
                <a:srgbClr val="00B9FF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571B5-E44A-2E45-9698-3A0E2C0FEA1F}"/>
              </a:ext>
            </a:extLst>
          </p:cNvPr>
          <p:cNvCxnSpPr>
            <a:cxnSpLocks/>
          </p:cNvCxnSpPr>
          <p:nvPr userDrawn="1"/>
        </p:nvCxnSpPr>
        <p:spPr>
          <a:xfrm>
            <a:off x="6098536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8;p15">
            <a:extLst>
              <a:ext uri="{FF2B5EF4-FFF2-40B4-BE49-F238E27FC236}">
                <a16:creationId xmlns:a16="http://schemas.microsoft.com/office/drawing/2014/main" id="{52225549-D4DD-BC4E-8ED0-337FB93055BE}"/>
              </a:ext>
            </a:extLst>
          </p:cNvPr>
          <p:cNvSpPr txBox="1"/>
          <p:nvPr userDrawn="1"/>
        </p:nvSpPr>
        <p:spPr>
          <a:xfrm>
            <a:off x="5704296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02</a:t>
            </a:r>
            <a:endParaRPr lang="en-US" sz="2400" dirty="0">
              <a:solidFill>
                <a:srgbClr val="00B9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1AFDD-67E8-A545-ACFE-5E8851E8AD5C}"/>
              </a:ext>
            </a:extLst>
          </p:cNvPr>
          <p:cNvCxnSpPr>
            <a:cxnSpLocks/>
          </p:cNvCxnSpPr>
          <p:nvPr userDrawn="1"/>
        </p:nvCxnSpPr>
        <p:spPr>
          <a:xfrm>
            <a:off x="9266671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F0C0E7DB-E806-084C-8C73-387C89E47A2C}"/>
              </a:ext>
            </a:extLst>
          </p:cNvPr>
          <p:cNvSpPr txBox="1"/>
          <p:nvPr userDrawn="1"/>
        </p:nvSpPr>
        <p:spPr>
          <a:xfrm>
            <a:off x="8872431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4EFD7A-D8A6-514F-80AB-17F23DDC8430}"/>
              </a:ext>
            </a:extLst>
          </p:cNvPr>
          <p:cNvCxnSpPr>
            <a:cxnSpLocks/>
          </p:cNvCxnSpPr>
          <p:nvPr userDrawn="1"/>
        </p:nvCxnSpPr>
        <p:spPr>
          <a:xfrm>
            <a:off x="2930400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8;p15">
            <a:extLst>
              <a:ext uri="{FF2B5EF4-FFF2-40B4-BE49-F238E27FC236}">
                <a16:creationId xmlns:a16="http://schemas.microsoft.com/office/drawing/2014/main" id="{3826F837-508B-4046-928E-D31BE9E018B3}"/>
              </a:ext>
            </a:extLst>
          </p:cNvPr>
          <p:cNvSpPr txBox="1"/>
          <p:nvPr userDrawn="1"/>
        </p:nvSpPr>
        <p:spPr>
          <a:xfrm>
            <a:off x="2536160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5814EC-E920-1B4C-8EEF-D37E4DCEB411}"/>
              </a:ext>
            </a:extLst>
          </p:cNvPr>
          <p:cNvCxnSpPr>
            <a:cxnSpLocks/>
          </p:cNvCxnSpPr>
          <p:nvPr userDrawn="1"/>
        </p:nvCxnSpPr>
        <p:spPr>
          <a:xfrm>
            <a:off x="6098536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98;p15">
            <a:extLst>
              <a:ext uri="{FF2B5EF4-FFF2-40B4-BE49-F238E27FC236}">
                <a16:creationId xmlns:a16="http://schemas.microsoft.com/office/drawing/2014/main" id="{963FD6F4-DCAE-584C-A5CA-D4B4C68A326E}"/>
              </a:ext>
            </a:extLst>
          </p:cNvPr>
          <p:cNvSpPr txBox="1"/>
          <p:nvPr userDrawn="1"/>
        </p:nvSpPr>
        <p:spPr>
          <a:xfrm>
            <a:off x="5704296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05</a:t>
            </a:r>
            <a:endParaRPr lang="en-US" sz="2400" dirty="0">
              <a:solidFill>
                <a:srgbClr val="00B9FF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BB8DD6-3A9F-C046-98B9-F47AB903320A}"/>
              </a:ext>
            </a:extLst>
          </p:cNvPr>
          <p:cNvCxnSpPr>
            <a:cxnSpLocks/>
          </p:cNvCxnSpPr>
          <p:nvPr userDrawn="1"/>
        </p:nvCxnSpPr>
        <p:spPr>
          <a:xfrm>
            <a:off x="9266671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98;p15">
            <a:extLst>
              <a:ext uri="{FF2B5EF4-FFF2-40B4-BE49-F238E27FC236}">
                <a16:creationId xmlns:a16="http://schemas.microsoft.com/office/drawing/2014/main" id="{903AAAA6-DC64-9C4C-9D2D-8B2C3F0C9F01}"/>
              </a:ext>
            </a:extLst>
          </p:cNvPr>
          <p:cNvSpPr txBox="1"/>
          <p:nvPr userDrawn="1"/>
        </p:nvSpPr>
        <p:spPr>
          <a:xfrm>
            <a:off x="8872431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06</a:t>
            </a:r>
          </a:p>
        </p:txBody>
      </p:sp>
      <p:sp>
        <p:nvSpPr>
          <p:cNvPr id="23" name="Text Placeholder 45">
            <a:extLst>
              <a:ext uri="{FF2B5EF4-FFF2-40B4-BE49-F238E27FC236}">
                <a16:creationId xmlns:a16="http://schemas.microsoft.com/office/drawing/2014/main" id="{AF1F5A73-C070-E445-9A2A-3112E33C8A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737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45">
            <a:extLst>
              <a:ext uri="{FF2B5EF4-FFF2-40B4-BE49-F238E27FC236}">
                <a16:creationId xmlns:a16="http://schemas.microsoft.com/office/drawing/2014/main" id="{32F8297C-DD30-4A43-8F8F-AE4B77CCF8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4754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5">
            <a:extLst>
              <a:ext uri="{FF2B5EF4-FFF2-40B4-BE49-F238E27FC236}">
                <a16:creationId xmlns:a16="http://schemas.microsoft.com/office/drawing/2014/main" id="{97AF8980-0463-2048-91D9-489357E949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72889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5">
            <a:extLst>
              <a:ext uri="{FF2B5EF4-FFF2-40B4-BE49-F238E27FC236}">
                <a16:creationId xmlns:a16="http://schemas.microsoft.com/office/drawing/2014/main" id="{D650878C-A904-DB40-B9C0-7B48EAB33D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5737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45">
            <a:extLst>
              <a:ext uri="{FF2B5EF4-FFF2-40B4-BE49-F238E27FC236}">
                <a16:creationId xmlns:a16="http://schemas.microsoft.com/office/drawing/2014/main" id="{2B3149E1-7FB4-4047-A993-309AF09C3A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4754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5">
            <a:extLst>
              <a:ext uri="{FF2B5EF4-FFF2-40B4-BE49-F238E27FC236}">
                <a16:creationId xmlns:a16="http://schemas.microsoft.com/office/drawing/2014/main" id="{368A6407-FC29-D341-856A-0B409C3D9E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889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2360E6-CAB3-8941-9009-4766AD970258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36050E45-B6B8-BB45-A781-0EADC3DB0EB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1C104D9-D80E-C048-9E34-F2BA8A113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2003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A1A4D7-0058-E944-8B3A-E83C6FADE8E1}"/>
              </a:ext>
            </a:extLst>
          </p:cNvPr>
          <p:cNvCxnSpPr/>
          <p:nvPr/>
        </p:nvCxnSpPr>
        <p:spPr>
          <a:xfrm>
            <a:off x="1292051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8;p15">
            <a:extLst>
              <a:ext uri="{FF2B5EF4-FFF2-40B4-BE49-F238E27FC236}">
                <a16:creationId xmlns:a16="http://schemas.microsoft.com/office/drawing/2014/main" id="{4252F3E1-EEB2-4B42-B586-5D089CDB0BCC}"/>
              </a:ext>
            </a:extLst>
          </p:cNvPr>
          <p:cNvSpPr txBox="1"/>
          <p:nvPr/>
        </p:nvSpPr>
        <p:spPr>
          <a:xfrm>
            <a:off x="1514668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01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F2B18-4AEF-C947-8F33-3E59295E1B13}"/>
              </a:ext>
            </a:extLst>
          </p:cNvPr>
          <p:cNvCxnSpPr>
            <a:cxnSpLocks/>
          </p:cNvCxnSpPr>
          <p:nvPr/>
        </p:nvCxnSpPr>
        <p:spPr>
          <a:xfrm>
            <a:off x="3946465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8;p15">
            <a:extLst>
              <a:ext uri="{FF2B5EF4-FFF2-40B4-BE49-F238E27FC236}">
                <a16:creationId xmlns:a16="http://schemas.microsoft.com/office/drawing/2014/main" id="{C95082B5-53EB-744A-BD1C-E7C0BF9C9A0D}"/>
              </a:ext>
            </a:extLst>
          </p:cNvPr>
          <p:cNvSpPr txBox="1"/>
          <p:nvPr/>
        </p:nvSpPr>
        <p:spPr>
          <a:xfrm>
            <a:off x="4169082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02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14FA4-6E5E-2142-B416-59328FD8A9B7}"/>
              </a:ext>
            </a:extLst>
          </p:cNvPr>
          <p:cNvCxnSpPr>
            <a:cxnSpLocks/>
          </p:cNvCxnSpPr>
          <p:nvPr/>
        </p:nvCxnSpPr>
        <p:spPr>
          <a:xfrm>
            <a:off x="6600880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8;p15">
            <a:extLst>
              <a:ext uri="{FF2B5EF4-FFF2-40B4-BE49-F238E27FC236}">
                <a16:creationId xmlns:a16="http://schemas.microsoft.com/office/drawing/2014/main" id="{F068A568-5F57-DD43-A3EC-D86AB04F5063}"/>
              </a:ext>
            </a:extLst>
          </p:cNvPr>
          <p:cNvSpPr txBox="1"/>
          <p:nvPr/>
        </p:nvSpPr>
        <p:spPr>
          <a:xfrm>
            <a:off x="6823497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03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1A43C0-0F6A-A340-ADA8-A7D6F86EE548}"/>
              </a:ext>
            </a:extLst>
          </p:cNvPr>
          <p:cNvCxnSpPr>
            <a:cxnSpLocks/>
          </p:cNvCxnSpPr>
          <p:nvPr/>
        </p:nvCxnSpPr>
        <p:spPr>
          <a:xfrm>
            <a:off x="9255294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98;p15">
            <a:extLst>
              <a:ext uri="{FF2B5EF4-FFF2-40B4-BE49-F238E27FC236}">
                <a16:creationId xmlns:a16="http://schemas.microsoft.com/office/drawing/2014/main" id="{BA07E673-BAB8-AF4B-8B8B-76092690903A}"/>
              </a:ext>
            </a:extLst>
          </p:cNvPr>
          <p:cNvSpPr txBox="1"/>
          <p:nvPr/>
        </p:nvSpPr>
        <p:spPr>
          <a:xfrm>
            <a:off x="9477911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04</a:t>
            </a:r>
            <a:endParaRPr lang="en-US" sz="7200" dirty="0">
              <a:solidFill>
                <a:srgbClr val="CED9E1"/>
              </a:solidFill>
            </a:endParaRPr>
          </a:p>
        </p:txBody>
      </p:sp>
      <p:pic>
        <p:nvPicPr>
          <p:cNvPr id="2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6EAB75A9-28E6-694D-93F6-1344FA198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5B00A5-279D-1D4B-A3CA-D51674EB932F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45">
            <a:extLst>
              <a:ext uri="{FF2B5EF4-FFF2-40B4-BE49-F238E27FC236}">
                <a16:creationId xmlns:a16="http://schemas.microsoft.com/office/drawing/2014/main" id="{03EABDAF-0021-B14B-9FAE-18569D67C4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4475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5">
            <a:extLst>
              <a:ext uri="{FF2B5EF4-FFF2-40B4-BE49-F238E27FC236}">
                <a16:creationId xmlns:a16="http://schemas.microsoft.com/office/drawing/2014/main" id="{D5509998-7A50-4D4C-8BBC-E3D9225B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9082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5">
            <a:extLst>
              <a:ext uri="{FF2B5EF4-FFF2-40B4-BE49-F238E27FC236}">
                <a16:creationId xmlns:a16="http://schemas.microsoft.com/office/drawing/2014/main" id="{D2241426-F0DD-D943-A4E6-F9B1A31483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3497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5">
            <a:extLst>
              <a:ext uri="{FF2B5EF4-FFF2-40B4-BE49-F238E27FC236}">
                <a16:creationId xmlns:a16="http://schemas.microsoft.com/office/drawing/2014/main" id="{A03D1A93-D6C2-074C-BE1C-DBC0EB9DFC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7911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30AC0A-C305-6641-A162-F759FE615700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744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7A62228C-0021-5C45-B0BB-0DD5124E3FF0}"/>
              </a:ext>
            </a:extLst>
          </p:cNvPr>
          <p:cNvSpPr/>
          <p:nvPr userDrawn="1"/>
        </p:nvSpPr>
        <p:spPr>
          <a:xfrm>
            <a:off x="1800622" y="4764629"/>
            <a:ext cx="1285800" cy="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8;p15">
            <a:extLst>
              <a:ext uri="{FF2B5EF4-FFF2-40B4-BE49-F238E27FC236}">
                <a16:creationId xmlns:a16="http://schemas.microsoft.com/office/drawing/2014/main" id="{1F900096-F830-8547-8203-4815F408ED1B}"/>
              </a:ext>
            </a:extLst>
          </p:cNvPr>
          <p:cNvSpPr txBox="1"/>
          <p:nvPr userDrawn="1"/>
        </p:nvSpPr>
        <p:spPr>
          <a:xfrm>
            <a:off x="1800443" y="1089350"/>
            <a:ext cx="471486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b="1" dirty="0">
                <a:solidFill>
                  <a:srgbClr val="FFFFFF"/>
                </a:solidFill>
                <a:latin typeface="Times New Roman"/>
              </a:rPr>
              <a:t>“</a:t>
            </a:r>
            <a:endParaRPr lang="en-US" sz="9600" b="1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99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5365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2 rows">
  <p:cSld name="3 column 2 row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524900" y="1765200"/>
            <a:ext cx="570800" cy="57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15600" y="2885633"/>
            <a:ext cx="3616000" cy="9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>
            <a:off x="415600" y="2416533"/>
            <a:ext cx="3616000" cy="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>
            <a:spLocks noGrp="1"/>
          </p:cNvSpPr>
          <p:nvPr>
            <p:ph type="pic" idx="4"/>
          </p:nvPr>
        </p:nvSpPr>
        <p:spPr>
          <a:xfrm>
            <a:off x="524900" y="4242467"/>
            <a:ext cx="570800" cy="57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2" name="Google Shape;22;p3"/>
          <p:cNvSpPr txBox="1">
            <a:spLocks noGrp="1"/>
          </p:cNvSpPr>
          <p:nvPr>
            <p:ph type="body" idx="5"/>
          </p:nvPr>
        </p:nvSpPr>
        <p:spPr>
          <a:xfrm>
            <a:off x="415600" y="5362900"/>
            <a:ext cx="3616000" cy="9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6"/>
          </p:nvPr>
        </p:nvSpPr>
        <p:spPr>
          <a:xfrm>
            <a:off x="415600" y="4893800"/>
            <a:ext cx="3616000" cy="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>
            <a:spLocks noGrp="1"/>
          </p:cNvSpPr>
          <p:nvPr>
            <p:ph type="pic" idx="7"/>
          </p:nvPr>
        </p:nvSpPr>
        <p:spPr>
          <a:xfrm>
            <a:off x="4397300" y="1765200"/>
            <a:ext cx="570800" cy="57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5" name="Google Shape;25;p3"/>
          <p:cNvSpPr txBox="1">
            <a:spLocks noGrp="1"/>
          </p:cNvSpPr>
          <p:nvPr>
            <p:ph type="body" idx="8"/>
          </p:nvPr>
        </p:nvSpPr>
        <p:spPr>
          <a:xfrm>
            <a:off x="4288000" y="2885633"/>
            <a:ext cx="3616000" cy="9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9"/>
          </p:nvPr>
        </p:nvSpPr>
        <p:spPr>
          <a:xfrm>
            <a:off x="4288000" y="2416533"/>
            <a:ext cx="3616000" cy="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>
            <a:spLocks noGrp="1"/>
          </p:cNvSpPr>
          <p:nvPr>
            <p:ph type="pic" idx="13"/>
          </p:nvPr>
        </p:nvSpPr>
        <p:spPr>
          <a:xfrm>
            <a:off x="4397300" y="4242467"/>
            <a:ext cx="570800" cy="57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8" name="Google Shape;28;p3"/>
          <p:cNvSpPr txBox="1">
            <a:spLocks noGrp="1"/>
          </p:cNvSpPr>
          <p:nvPr>
            <p:ph type="body" idx="14"/>
          </p:nvPr>
        </p:nvSpPr>
        <p:spPr>
          <a:xfrm>
            <a:off x="4288000" y="5362900"/>
            <a:ext cx="3616000" cy="9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5"/>
          </p:nvPr>
        </p:nvSpPr>
        <p:spPr>
          <a:xfrm>
            <a:off x="4288000" y="4893800"/>
            <a:ext cx="3616000" cy="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>
            <a:spLocks noGrp="1"/>
          </p:cNvSpPr>
          <p:nvPr>
            <p:ph type="pic" idx="16"/>
          </p:nvPr>
        </p:nvSpPr>
        <p:spPr>
          <a:xfrm>
            <a:off x="8269700" y="1765200"/>
            <a:ext cx="570800" cy="57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1" name="Google Shape;31;p3"/>
          <p:cNvSpPr txBox="1">
            <a:spLocks noGrp="1"/>
          </p:cNvSpPr>
          <p:nvPr>
            <p:ph type="body" idx="17"/>
          </p:nvPr>
        </p:nvSpPr>
        <p:spPr>
          <a:xfrm>
            <a:off x="8160400" y="2885633"/>
            <a:ext cx="3616000" cy="9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8"/>
          </p:nvPr>
        </p:nvSpPr>
        <p:spPr>
          <a:xfrm>
            <a:off x="8160400" y="2416533"/>
            <a:ext cx="3616000" cy="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>
            <a:spLocks noGrp="1"/>
          </p:cNvSpPr>
          <p:nvPr>
            <p:ph type="pic" idx="19"/>
          </p:nvPr>
        </p:nvSpPr>
        <p:spPr>
          <a:xfrm>
            <a:off x="8269700" y="4242467"/>
            <a:ext cx="570800" cy="57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4" name="Google Shape;34;p3"/>
          <p:cNvSpPr txBox="1">
            <a:spLocks noGrp="1"/>
          </p:cNvSpPr>
          <p:nvPr>
            <p:ph type="body" idx="20"/>
          </p:nvPr>
        </p:nvSpPr>
        <p:spPr>
          <a:xfrm>
            <a:off x="8160400" y="5362900"/>
            <a:ext cx="3616000" cy="9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1pPr>
            <a:lvl2pPr marL="1219170" lvl="1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2pPr>
            <a:lvl3pPr marL="1828754" lvl="2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3pPr>
            <a:lvl4pPr marL="2438339" lvl="3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4pPr>
            <a:lvl5pPr marL="3047924" lvl="4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5pPr>
            <a:lvl6pPr marL="3657509" lvl="5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6pPr>
            <a:lvl7pPr marL="4267093" lvl="6" indent="-372524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1067"/>
            </a:lvl7pPr>
            <a:lvl8pPr marL="4876678" lvl="7" indent="-372524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1067"/>
            </a:lvl8pPr>
            <a:lvl9pPr marL="5486263" lvl="8" indent="-372524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1067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21"/>
          </p:nvPr>
        </p:nvSpPr>
        <p:spPr>
          <a:xfrm>
            <a:off x="8160400" y="4893800"/>
            <a:ext cx="3616000" cy="5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2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797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B2001E9-A658-E840-B60C-1C9C75A1B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374AA-1FF8-784C-B8BF-ED1CCEDEB981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C9A86A-5444-974C-B2B1-584105E2BCC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79074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Blue-purple)">
  <p:cSld name="Device screen (Blue-purple)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15600" y="1635833"/>
            <a:ext cx="4539200" cy="1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8534" y="780118"/>
            <a:ext cx="8066799" cy="5297767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103" name="Google Shape;103;p18"/>
          <p:cNvSpPr>
            <a:spLocks noGrp="1"/>
          </p:cNvSpPr>
          <p:nvPr>
            <p:ph type="pic" idx="2"/>
          </p:nvPr>
        </p:nvSpPr>
        <p:spPr>
          <a:xfrm>
            <a:off x="8109133" y="1893600"/>
            <a:ext cx="2825600" cy="28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415600" y="2949033"/>
            <a:ext cx="4539200" cy="443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6710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415600" y="1153767"/>
            <a:ext cx="10881200" cy="5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9348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Purple-orange)">
  <p:cSld name="Device screen (Purple-orange)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15600" y="1635833"/>
            <a:ext cx="4539200" cy="1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8534" y="780118"/>
            <a:ext cx="8066799" cy="5297767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108" name="Google Shape;108;p19"/>
          <p:cNvSpPr>
            <a:spLocks noGrp="1"/>
          </p:cNvSpPr>
          <p:nvPr>
            <p:ph type="pic" idx="2"/>
          </p:nvPr>
        </p:nvSpPr>
        <p:spPr>
          <a:xfrm>
            <a:off x="8109133" y="1893600"/>
            <a:ext cx="2825600" cy="28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415600" y="2949033"/>
            <a:ext cx="4539200" cy="443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0160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Blue-teal)">
  <p:cSld name="Device screen (Blue-teal)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415600" y="1635833"/>
            <a:ext cx="4539200" cy="1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8534" y="780118"/>
            <a:ext cx="8066799" cy="5297767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113" name="Google Shape;113;p20"/>
          <p:cNvSpPr>
            <a:spLocks noGrp="1"/>
          </p:cNvSpPr>
          <p:nvPr>
            <p:ph type="pic" idx="2"/>
          </p:nvPr>
        </p:nvSpPr>
        <p:spPr>
          <a:xfrm>
            <a:off x="8109133" y="1893600"/>
            <a:ext cx="2825600" cy="28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15600" y="2949033"/>
            <a:ext cx="4539200" cy="443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2896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screen (Blue-green)">
  <p:cSld name="Device screen (Blue-green)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15600" y="1635833"/>
            <a:ext cx="4539200" cy="1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8534" y="780118"/>
            <a:ext cx="8066799" cy="5297767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8000"/>
              </a:srgbClr>
            </a:outerShdw>
          </a:effectLst>
        </p:spPr>
      </p:pic>
      <p:sp>
        <p:nvSpPr>
          <p:cNvPr id="118" name="Google Shape;118;p21"/>
          <p:cNvSpPr>
            <a:spLocks noGrp="1"/>
          </p:cNvSpPr>
          <p:nvPr>
            <p:ph type="pic" idx="2"/>
          </p:nvPr>
        </p:nvSpPr>
        <p:spPr>
          <a:xfrm>
            <a:off x="8109133" y="1893600"/>
            <a:ext cx="2825600" cy="28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15600" y="2949033"/>
            <a:ext cx="4539200" cy="443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333"/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333"/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548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90" name="Google Shape;90;p15"/>
          <p:cNvSpPr txBox="1"/>
          <p:nvPr/>
        </p:nvSpPr>
        <p:spPr>
          <a:xfrm>
            <a:off x="327664" y="6468801"/>
            <a:ext cx="1671200" cy="11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Montserrat Medium"/>
              <a:buNone/>
            </a:pPr>
            <a:r>
              <a:rPr lang="en" sz="667" b="0" i="0" u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584406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(Light)">
  <p:cSld name="Section title (Light)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l="48143"/>
          <a:stretch/>
        </p:blipFill>
        <p:spPr>
          <a:xfrm>
            <a:off x="5869602" y="1"/>
            <a:ext cx="63224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53567" y="600200"/>
            <a:ext cx="44272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2462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, title, body, image">
  <p:cSld name="Subhead, title, body,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15600" y="691056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893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2"/>
          </p:nvPr>
        </p:nvSpPr>
        <p:spPr>
          <a:xfrm>
            <a:off x="415600" y="451333"/>
            <a:ext cx="7639200" cy="3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Montserrat"/>
              <a:buNone/>
              <a:defRPr sz="1067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1067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1067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1067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1067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1067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1067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1067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 sz="1067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819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3260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57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EEBC7B-1B1F-794A-8123-9CC346AB0D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1400" y="3149100"/>
            <a:ext cx="5029201" cy="5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13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E31AD7-0FBD-0447-AFF8-54DB77ABCB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3588" y="3145867"/>
            <a:ext cx="5024824" cy="5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6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7F6889-5462-7742-BF27-B1AE9FEF6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7552" y="4108830"/>
            <a:ext cx="10216897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63F2A19-2B9E-1C48-8D9A-B259A79E4E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552" y="2137922"/>
            <a:ext cx="10216897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010816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93A06-874C-804B-A29B-D5BEC4AF4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015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B27C7BA-4F9E-5948-B8A3-AAD899F67A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8067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65834DF-1336-8549-877A-DF19F37D04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015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795FD6-393F-5A4E-8136-60AD38CF6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8067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D740F7-4458-3842-8BA8-0BAD3C11DF2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85016" y="1894703"/>
            <a:ext cx="20593" cy="3068594"/>
          </a:xfrm>
          <a:prstGeom prst="straightConnector1">
            <a:avLst/>
          </a:prstGeom>
          <a:ln w="12700">
            <a:solidFill>
              <a:srgbClr val="9EBA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479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0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0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9" r:id="rId3"/>
    <p:sldLayoutId id="2147483697" r:id="rId4"/>
    <p:sldLayoutId id="2147483699" r:id="rId5"/>
    <p:sldLayoutId id="2147483698" r:id="rId6"/>
    <p:sldLayoutId id="2147483695" r:id="rId7"/>
    <p:sldLayoutId id="2147483696" r:id="rId8"/>
    <p:sldLayoutId id="2147483688" r:id="rId9"/>
    <p:sldLayoutId id="2147483692" r:id="rId10"/>
    <p:sldLayoutId id="2147483684" r:id="rId11"/>
    <p:sldLayoutId id="2147483678" r:id="rId12"/>
    <p:sldLayoutId id="2147483693" r:id="rId13"/>
    <p:sldLayoutId id="2147483694" r:id="rId14"/>
    <p:sldLayoutId id="2147483690" r:id="rId15"/>
    <p:sldLayoutId id="2147483687" r:id="rId16"/>
    <p:sldLayoutId id="2147483686" r:id="rId17"/>
    <p:sldLayoutId id="2147483700" r:id="rId18"/>
    <p:sldLayoutId id="2147483701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Barlow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Barlow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Barlow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9AF8E-9505-40DE-8C63-3DA140BE98AF}"/>
              </a:ext>
            </a:extLst>
          </p:cNvPr>
          <p:cNvSpPr/>
          <p:nvPr/>
        </p:nvSpPr>
        <p:spPr>
          <a:xfrm>
            <a:off x="4996" y="4997"/>
            <a:ext cx="12185753" cy="6857998"/>
          </a:xfrm>
          <a:prstGeom prst="rect">
            <a:avLst/>
          </a:prstGeom>
          <a:gradFill>
            <a:gsLst>
              <a:gs pos="0">
                <a:srgbClr val="F8FAFC">
                  <a:alpha val="0"/>
                  <a:lumMod val="0"/>
                  <a:lumOff val="100000"/>
                </a:srgbClr>
              </a:gs>
              <a:gs pos="100000">
                <a:srgbClr val="6795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DCCE5-675E-5B4E-A35F-873564076C16}"/>
              </a:ext>
            </a:extLst>
          </p:cNvPr>
          <p:cNvSpPr/>
          <p:nvPr/>
        </p:nvSpPr>
        <p:spPr>
          <a:xfrm>
            <a:off x="0" y="4997"/>
            <a:ext cx="12185753" cy="6857998"/>
          </a:xfrm>
          <a:prstGeom prst="rect">
            <a:avLst/>
          </a:prstGeom>
          <a:gradFill>
            <a:gsLst>
              <a:gs pos="0">
                <a:srgbClr val="F8FAFC">
                  <a:alpha val="0"/>
                  <a:lumMod val="0"/>
                  <a:lumOff val="100000"/>
                </a:srgbClr>
              </a:gs>
              <a:gs pos="100000">
                <a:srgbClr val="6795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C9451-5571-8043-8BB4-D26043D6A5F3}"/>
              </a:ext>
            </a:extLst>
          </p:cNvPr>
          <p:cNvSpPr txBox="1"/>
          <p:nvPr/>
        </p:nvSpPr>
        <p:spPr>
          <a:xfrm>
            <a:off x="407879" y="470057"/>
            <a:ext cx="116034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Accelerating Edge ML with Edge Impulse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1487C-17AB-764A-A212-1B17BDB9EF41}"/>
              </a:ext>
            </a:extLst>
          </p:cNvPr>
          <p:cNvSpPr txBox="1"/>
          <p:nvPr/>
        </p:nvSpPr>
        <p:spPr>
          <a:xfrm>
            <a:off x="407880" y="4568425"/>
            <a:ext cx="554136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4000" b="1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Rob Lauer</a:t>
            </a:r>
          </a:p>
          <a:p>
            <a:r>
              <a:rPr lang="en" sz="28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Director of Developer Relations</a:t>
            </a:r>
            <a:endParaRPr lang="en-US" sz="2800" dirty="0">
              <a:solidFill>
                <a:srgbClr val="1B3A52"/>
              </a:solidFill>
              <a:latin typeface="Barlow"/>
              <a:ea typeface="+mn-lt"/>
              <a:cs typeface="+mn-lt"/>
            </a:endParaRPr>
          </a:p>
        </p:txBody>
      </p:sp>
      <p:pic>
        <p:nvPicPr>
          <p:cNvPr id="1026" name="Picture 2" descr="Edge Impulse – Arm®">
            <a:extLst>
              <a:ext uri="{FF2B5EF4-FFF2-40B4-BE49-F238E27FC236}">
                <a16:creationId xmlns:a16="http://schemas.microsoft.com/office/drawing/2014/main" id="{69E23116-4725-2742-A8B6-37C9B8FD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4" y="5707198"/>
            <a:ext cx="5505899" cy="9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DF11D1-3FC0-7E40-BB76-394496B076B0}"/>
              </a:ext>
            </a:extLst>
          </p:cNvPr>
          <p:cNvCxnSpPr/>
          <p:nvPr/>
        </p:nvCxnSpPr>
        <p:spPr>
          <a:xfrm>
            <a:off x="278296" y="6171400"/>
            <a:ext cx="581458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175AD3-81F4-BB45-849B-A431925E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564" y="3058776"/>
            <a:ext cx="5695190" cy="379422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8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l-for-software-developers-7f24ff64a2346813f164c065f0a95f07.mp4" descr="ml-for-software-developers-7f24ff64a2346813f164c065f0a95f07.mp4">
            <a:hlinkClick r:id="" action="ppaction://ole?verb=0"/>
            <a:extLst>
              <a:ext uri="{FF2B5EF4-FFF2-40B4-BE49-F238E27FC236}">
                <a16:creationId xmlns:a16="http://schemas.microsoft.com/office/drawing/2014/main" id="{EDD15F7A-3A7F-BC4A-A7BC-17E729527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6372" y="2089222"/>
            <a:ext cx="8477828" cy="4768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24" name="Picture 4" descr="Edge Impulse">
            <a:extLst>
              <a:ext uri="{FF2B5EF4-FFF2-40B4-BE49-F238E27FC236}">
                <a16:creationId xmlns:a16="http://schemas.microsoft.com/office/drawing/2014/main" id="{004D4D96-7707-1E43-87D6-C4B464F69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836" y="475672"/>
            <a:ext cx="69469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26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415600" y="1844800"/>
            <a:ext cx="4509600" cy="1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" sz="3227" dirty="0">
                <a:latin typeface="Barlow" pitchFamily="2" charset="77"/>
              </a:rPr>
              <a:t>The developer-first edge ML platform</a:t>
            </a:r>
            <a:endParaRPr sz="3227" dirty="0">
              <a:latin typeface="Barlow" pitchFamily="2" charset="77"/>
            </a:endParaRPr>
          </a:p>
        </p:txBody>
      </p:sp>
      <p:pic>
        <p:nvPicPr>
          <p:cNvPr id="244" name="Google Shape;244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84167" y="1101133"/>
            <a:ext cx="7075200" cy="4524000"/>
          </a:xfrm>
          <a:prstGeom prst="rect">
            <a:avLst/>
          </a:prstGeom>
        </p:spPr>
      </p:pic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415600" y="3158000"/>
            <a:ext cx="4890400" cy="11662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pPr indent="-414856">
              <a:lnSpc>
                <a:spcPct val="115000"/>
              </a:lnSpc>
              <a:buSzPts val="1300"/>
            </a:pPr>
            <a:r>
              <a:rPr lang="en" sz="1733"/>
              <a:t>No royalty, no impact on BOM</a:t>
            </a:r>
            <a:endParaRPr sz="1733"/>
          </a:p>
          <a:p>
            <a:pPr indent="-414856">
              <a:lnSpc>
                <a:spcPct val="115000"/>
              </a:lnSpc>
              <a:buSzPts val="1300"/>
            </a:pPr>
            <a:r>
              <a:rPr lang="en" sz="1733"/>
              <a:t>Your IP, stays your IP</a:t>
            </a:r>
            <a:endParaRPr sz="1733"/>
          </a:p>
          <a:p>
            <a:pPr indent="-414856">
              <a:lnSpc>
                <a:spcPct val="115000"/>
              </a:lnSpc>
              <a:buSzPts val="1300"/>
            </a:pPr>
            <a:r>
              <a:rPr lang="en" sz="1733"/>
              <a:t>Total explainability, no black boxes</a:t>
            </a:r>
            <a:endParaRPr sz="1733"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34" y="948834"/>
            <a:ext cx="1772300" cy="2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>
              <a:buSzPts val="990"/>
            </a:pPr>
            <a:r>
              <a:rPr lang="en" sz="3600" dirty="0">
                <a:latin typeface="Barlow" pitchFamily="2" charset="77"/>
              </a:rPr>
              <a:t>How Edge Impulse Solves Edge ML Challenges</a:t>
            </a:r>
            <a:endParaRPr sz="3600" dirty="0">
              <a:latin typeface="Barlow" pitchFamily="2" charset="77"/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554600" y="1394633"/>
            <a:ext cx="10950800" cy="1088000"/>
            <a:chOff x="311700" y="1101425"/>
            <a:chExt cx="8213100" cy="816000"/>
          </a:xfrm>
        </p:grpSpPr>
        <p:sp>
          <p:nvSpPr>
            <p:cNvPr id="176" name="Google Shape;176;p26"/>
            <p:cNvSpPr/>
            <p:nvPr/>
          </p:nvSpPr>
          <p:spPr>
            <a:xfrm>
              <a:off x="311700" y="1101425"/>
              <a:ext cx="8213100" cy="816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dist="19050" dir="5400000" algn="bl" rotWithShape="0">
                <a:srgbClr val="D9D9D9">
                  <a:alpha val="94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487668">
                <a:lnSpc>
                  <a:spcPct val="115000"/>
                </a:lnSpc>
              </a:pPr>
              <a:endParaRPr sz="1600" b="1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311700" y="1101425"/>
              <a:ext cx="3486600" cy="8160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487668">
                <a:lnSpc>
                  <a:spcPct val="115000"/>
                </a:lnSpc>
              </a:pPr>
              <a:r>
                <a:rPr lang="en" sz="1600" b="1" dirty="0">
                  <a:solidFill>
                    <a:schemeClr val="lt1"/>
                  </a:solidFill>
                  <a:latin typeface="Barlow" pitchFamily="2" charset="77"/>
                  <a:ea typeface="Montserrat"/>
                  <a:cs typeface="Montserrat"/>
                  <a:sym typeface="Montserrat"/>
                </a:rPr>
                <a:t>99% of sensor &amp; device data is discarded</a:t>
              </a:r>
              <a:endParaRPr sz="1600" b="1" dirty="0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3494375" y="1101425"/>
              <a:ext cx="4902000" cy="816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243834"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Barlow" pitchFamily="2" charset="77"/>
                  <a:ea typeface="Montserrat Medium"/>
                  <a:cs typeface="Montserrat Medium"/>
                  <a:sym typeface="Montserrat Medium"/>
                </a:rPr>
                <a:t>Accelerate next gen IoT products and solutions turning data from any edge device into actionable insights </a:t>
              </a:r>
              <a:endParaRPr sz="1600" dirty="0">
                <a:solidFill>
                  <a:schemeClr val="dk1"/>
                </a:solidFill>
                <a:latin typeface="Barlow" pitchFamily="2" charset="77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79" name="Google Shape;179;p26"/>
          <p:cNvGrpSpPr/>
          <p:nvPr/>
        </p:nvGrpSpPr>
        <p:grpSpPr>
          <a:xfrm>
            <a:off x="554600" y="2678256"/>
            <a:ext cx="10950800" cy="1088000"/>
            <a:chOff x="311700" y="1101425"/>
            <a:chExt cx="8213100" cy="816000"/>
          </a:xfrm>
        </p:grpSpPr>
        <p:sp>
          <p:nvSpPr>
            <p:cNvPr id="180" name="Google Shape;180;p26"/>
            <p:cNvSpPr/>
            <p:nvPr/>
          </p:nvSpPr>
          <p:spPr>
            <a:xfrm>
              <a:off x="311700" y="1101425"/>
              <a:ext cx="8213100" cy="816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dist="19050" dir="5400000" algn="bl" rotWithShape="0">
                <a:srgbClr val="D9D9D9">
                  <a:alpha val="92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487668">
                <a:lnSpc>
                  <a:spcPct val="115000"/>
                </a:lnSpc>
              </a:pPr>
              <a:endParaRPr sz="1600" b="1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311700" y="1101425"/>
              <a:ext cx="3486600" cy="8160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487668">
                <a:lnSpc>
                  <a:spcPct val="115000"/>
                </a:lnSpc>
              </a:pPr>
              <a:r>
                <a:rPr lang="en" sz="1600" b="1" dirty="0">
                  <a:solidFill>
                    <a:schemeClr val="bg2"/>
                  </a:solidFill>
                  <a:latin typeface="Barlow" pitchFamily="2" charset="77"/>
                  <a:ea typeface="Montserrat"/>
                  <a:cs typeface="Montserrat"/>
                  <a:sym typeface="Montserrat"/>
                </a:rPr>
                <a:t>Current ML tools are not designed for edge </a:t>
              </a:r>
              <a:endParaRPr sz="1600" b="1" dirty="0">
                <a:solidFill>
                  <a:schemeClr val="bg2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494375" y="1101425"/>
              <a:ext cx="4879800" cy="816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243834"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Barlow" pitchFamily="2" charset="77"/>
                  <a:ea typeface="Montserrat Medium"/>
                  <a:cs typeface="Montserrat Medium"/>
                  <a:sym typeface="Montserrat Medium"/>
                </a:rPr>
                <a:t>Enable developers enterprise-wide to rapidly build ML solutions natively for edge devices, amplifying your ML experts</a:t>
              </a:r>
              <a:endParaRPr sz="1600" dirty="0">
                <a:solidFill>
                  <a:schemeClr val="dk1"/>
                </a:solidFill>
                <a:latin typeface="Barlow" pitchFamily="2" charset="77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83" name="Google Shape;183;p26"/>
          <p:cNvGrpSpPr/>
          <p:nvPr/>
        </p:nvGrpSpPr>
        <p:grpSpPr>
          <a:xfrm>
            <a:off x="554600" y="3961877"/>
            <a:ext cx="10950800" cy="1088000"/>
            <a:chOff x="311700" y="1093501"/>
            <a:chExt cx="8213100" cy="816000"/>
          </a:xfrm>
        </p:grpSpPr>
        <p:sp>
          <p:nvSpPr>
            <p:cNvPr id="184" name="Google Shape;184;p26"/>
            <p:cNvSpPr/>
            <p:nvPr/>
          </p:nvSpPr>
          <p:spPr>
            <a:xfrm>
              <a:off x="311700" y="1093501"/>
              <a:ext cx="8213100" cy="816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dist="19050" dir="5400000" algn="bl" rotWithShape="0">
                <a:srgbClr val="D9D9D9">
                  <a:alpha val="92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487668">
                <a:lnSpc>
                  <a:spcPct val="115000"/>
                </a:lnSpc>
              </a:pPr>
              <a:endParaRPr sz="1600" b="1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11700" y="1093501"/>
              <a:ext cx="3486600" cy="816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487668">
                <a:lnSpc>
                  <a:spcPct val="115000"/>
                </a:lnSpc>
              </a:pPr>
              <a:r>
                <a:rPr lang="en" sz="1600" b="1">
                  <a:solidFill>
                    <a:schemeClr val="lt1"/>
                  </a:solidFill>
                  <a:latin typeface="Barlow" pitchFamily="2" charset="77"/>
                  <a:ea typeface="Montserrat"/>
                  <a:cs typeface="Montserrat"/>
                  <a:sym typeface="Montserrat"/>
                </a:rPr>
                <a:t>87% of AI/ML projects fail due to infra complexity</a:t>
              </a:r>
              <a:endParaRPr sz="1600" b="1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494375" y="1093501"/>
              <a:ext cx="4911600" cy="816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243834">
                <a:lnSpc>
                  <a:spcPct val="115000"/>
                </a:lnSpc>
              </a:pPr>
              <a:r>
                <a:rPr lang="en" sz="1600" dirty="0" err="1">
                  <a:solidFill>
                    <a:schemeClr val="dk1"/>
                  </a:solidFill>
                  <a:latin typeface="Barlow" pitchFamily="2" charset="77"/>
                  <a:ea typeface="Montserrat Medium"/>
                  <a:cs typeface="Montserrat Medium"/>
                  <a:sym typeface="Montserrat Medium"/>
                </a:rPr>
                <a:t>MLOps</a:t>
              </a:r>
              <a:r>
                <a:rPr lang="en" sz="1600" dirty="0">
                  <a:solidFill>
                    <a:schemeClr val="dk1"/>
                  </a:solidFill>
                  <a:latin typeface="Barlow" pitchFamily="2" charset="77"/>
                  <a:ea typeface="Montserrat Medium"/>
                  <a:cs typeface="Montserrat Medium"/>
                  <a:sym typeface="Montserrat Medium"/>
                </a:rPr>
                <a:t> infrastructure from data collection to edge deployment, for enterprise data science and ML teams, with leading integrations</a:t>
              </a:r>
              <a:endParaRPr sz="1600" dirty="0">
                <a:solidFill>
                  <a:schemeClr val="dk1"/>
                </a:solidFill>
                <a:latin typeface="Barlow" pitchFamily="2" charset="77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187" name="Google Shape;187;p26"/>
          <p:cNvGrpSpPr/>
          <p:nvPr/>
        </p:nvGrpSpPr>
        <p:grpSpPr>
          <a:xfrm>
            <a:off x="554600" y="5245500"/>
            <a:ext cx="10950800" cy="1088000"/>
            <a:chOff x="311700" y="1101425"/>
            <a:chExt cx="8213100" cy="816000"/>
          </a:xfrm>
        </p:grpSpPr>
        <p:sp>
          <p:nvSpPr>
            <p:cNvPr id="188" name="Google Shape;188;p26"/>
            <p:cNvSpPr/>
            <p:nvPr/>
          </p:nvSpPr>
          <p:spPr>
            <a:xfrm>
              <a:off x="311700" y="1101425"/>
              <a:ext cx="8213100" cy="816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  <a:effectLst>
              <a:outerShdw blurRad="142875" dist="19050" dir="5400000" algn="bl" rotWithShape="0">
                <a:srgbClr val="D9D9D9">
                  <a:alpha val="92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487668">
                <a:lnSpc>
                  <a:spcPct val="115000"/>
                </a:lnSpc>
              </a:pPr>
              <a:endParaRPr sz="1600" b="1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11700" y="1101425"/>
              <a:ext cx="3486600" cy="816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487668">
                <a:lnSpc>
                  <a:spcPct val="115000"/>
                </a:lnSpc>
              </a:pPr>
              <a:r>
                <a:rPr lang="en" sz="1600" b="1" dirty="0">
                  <a:solidFill>
                    <a:schemeClr val="bg2"/>
                  </a:solidFill>
                  <a:latin typeface="Barlow" pitchFamily="2" charset="77"/>
                  <a:ea typeface="Montserrat"/>
                  <a:cs typeface="Montserrat"/>
                  <a:sym typeface="Montserrat"/>
                </a:rPr>
                <a:t>Difficulties in building smart product experiences</a:t>
              </a:r>
              <a:endParaRPr sz="1600" b="1" dirty="0">
                <a:solidFill>
                  <a:schemeClr val="bg2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3494375" y="1101425"/>
              <a:ext cx="4887600" cy="8160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43834" marR="243834">
                <a:lnSpc>
                  <a:spcPct val="115000"/>
                </a:lnSpc>
              </a:pPr>
              <a:r>
                <a:rPr lang="en" sz="1600" dirty="0">
                  <a:solidFill>
                    <a:schemeClr val="dk1"/>
                  </a:solidFill>
                  <a:latin typeface="Barlow" pitchFamily="2" charset="77"/>
                  <a:ea typeface="Montserrat Medium"/>
                  <a:cs typeface="Montserrat Medium"/>
                  <a:sym typeface="Montserrat Medium"/>
                </a:rPr>
                <a:t>Build innovative experiences with ML with ease, leading to growth and competitive differentiation  </a:t>
              </a:r>
              <a:endParaRPr sz="1600" dirty="0">
                <a:solidFill>
                  <a:schemeClr val="dk1"/>
                </a:solidFill>
                <a:latin typeface="Barlow" pitchFamily="2" charset="77"/>
                <a:ea typeface="Montserrat Medium"/>
                <a:cs typeface="Montserrat Medium"/>
                <a:sym typeface="Montserrat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">
                <a:latin typeface="Barlow" pitchFamily="2" charset="77"/>
              </a:rPr>
              <a:t>Any sensor, any data, any use case</a:t>
            </a:r>
            <a:endParaRPr>
              <a:latin typeface="Barlow" pitchFamily="2" charset="77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1623933" y="1534400"/>
            <a:ext cx="1598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400" b="1" dirty="0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Ultra low power</a:t>
            </a:r>
            <a:endParaRPr sz="1400" b="1" dirty="0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3365177" y="1534395"/>
            <a:ext cx="1471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400" b="1" dirty="0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Low-end MCU</a:t>
            </a:r>
            <a:endParaRPr sz="1400" b="1" dirty="0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5013517" y="1534400"/>
            <a:ext cx="1471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400" b="1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High-end MCU</a:t>
            </a:r>
            <a:endParaRPr sz="1400" b="1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6774452" y="1534395"/>
            <a:ext cx="1354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400" b="1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NPU</a:t>
            </a:r>
            <a:endParaRPr sz="1400" b="1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8417873" y="1534395"/>
            <a:ext cx="1354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400" b="1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MPU</a:t>
            </a:r>
            <a:endParaRPr sz="1400" b="1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10105344" y="1534395"/>
            <a:ext cx="1354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400" b="1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GPU</a:t>
            </a:r>
            <a:endParaRPr sz="1400" b="1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415600" y="1944801"/>
            <a:ext cx="991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1200" b="1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Memory</a:t>
            </a:r>
            <a:endParaRPr sz="1200" b="1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415600" y="3310595"/>
            <a:ext cx="991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1200" b="1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Sensor</a:t>
            </a:r>
            <a:endParaRPr sz="1200" b="1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415600" y="4055819"/>
            <a:ext cx="991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1200" b="1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Audio</a:t>
            </a:r>
            <a:endParaRPr sz="1200" b="1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415600" y="4801041"/>
            <a:ext cx="991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1200" b="1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Image</a:t>
            </a:r>
            <a:endParaRPr sz="1200" b="1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415600" y="5546265"/>
            <a:ext cx="991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" sz="1200" b="1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Video</a:t>
            </a:r>
            <a:endParaRPr sz="1200" b="1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1692400" y="2048000"/>
            <a:ext cx="1530400" cy="4286800"/>
          </a:xfrm>
          <a:prstGeom prst="rect">
            <a:avLst/>
          </a:prstGeom>
          <a:solidFill>
            <a:srgbClr val="A9B2D6">
              <a:alpha val="7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>
              <a:latin typeface="Barlow" pitchFamily="2" charset="77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3337731" y="2048000"/>
            <a:ext cx="1530400" cy="4286800"/>
          </a:xfrm>
          <a:prstGeom prst="rect">
            <a:avLst/>
          </a:prstGeom>
          <a:solidFill>
            <a:srgbClr val="A9B2D6">
              <a:alpha val="7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>
              <a:latin typeface="Barlow" pitchFamily="2" charset="77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4987957" y="2048000"/>
            <a:ext cx="1530400" cy="4286800"/>
          </a:xfrm>
          <a:prstGeom prst="rect">
            <a:avLst/>
          </a:prstGeom>
          <a:solidFill>
            <a:srgbClr val="A9B2D6">
              <a:alpha val="7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>
              <a:latin typeface="Barlow" pitchFamily="2" charset="77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6657805" y="2048000"/>
            <a:ext cx="1530400" cy="4286800"/>
          </a:xfrm>
          <a:prstGeom prst="rect">
            <a:avLst/>
          </a:prstGeom>
          <a:solidFill>
            <a:srgbClr val="A9B2D6">
              <a:alpha val="7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>
              <a:latin typeface="Barlow" pitchFamily="2" charset="77"/>
            </a:endParaRPr>
          </a:p>
        </p:txBody>
      </p:sp>
      <p:sp>
        <p:nvSpPr>
          <p:cNvPr id="267" name="Google Shape;267;p31"/>
          <p:cNvSpPr/>
          <p:nvPr/>
        </p:nvSpPr>
        <p:spPr>
          <a:xfrm>
            <a:off x="8327653" y="2048000"/>
            <a:ext cx="1530400" cy="4286800"/>
          </a:xfrm>
          <a:prstGeom prst="rect">
            <a:avLst/>
          </a:prstGeom>
          <a:solidFill>
            <a:srgbClr val="A9B2D6">
              <a:alpha val="7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>
              <a:latin typeface="Barlow" pitchFamily="2" charset="77"/>
            </a:endParaRPr>
          </a:p>
        </p:txBody>
      </p:sp>
      <p:sp>
        <p:nvSpPr>
          <p:cNvPr id="268" name="Google Shape;268;p31"/>
          <p:cNvSpPr/>
          <p:nvPr/>
        </p:nvSpPr>
        <p:spPr>
          <a:xfrm>
            <a:off x="9997501" y="2048000"/>
            <a:ext cx="1530400" cy="4286800"/>
          </a:xfrm>
          <a:prstGeom prst="rect">
            <a:avLst/>
          </a:prstGeom>
          <a:solidFill>
            <a:srgbClr val="A9B2D6">
              <a:alpha val="72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>
              <a:latin typeface="Barlow" pitchFamily="2" charset="77"/>
            </a:endParaRPr>
          </a:p>
        </p:txBody>
      </p:sp>
      <p:sp>
        <p:nvSpPr>
          <p:cNvPr id="269" name="Google Shape;269;p31"/>
          <p:cNvSpPr/>
          <p:nvPr/>
        </p:nvSpPr>
        <p:spPr>
          <a:xfrm>
            <a:off x="1692401" y="2047987"/>
            <a:ext cx="1530400" cy="10312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 b="1">
                <a:latin typeface="Barlow" pitchFamily="2" charset="77"/>
                <a:ea typeface="Montserrat Medium"/>
                <a:cs typeface="Montserrat Medium"/>
                <a:sym typeface="Montserrat Medium"/>
              </a:rPr>
              <a:t>Anomaly detection</a:t>
            </a:r>
            <a:endParaRPr sz="1067" b="1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  <a:p>
            <a:pPr algn="ctr">
              <a:spcBef>
                <a:spcPts val="267"/>
              </a:spcBef>
              <a:spcAft>
                <a:spcPts val="267"/>
              </a:spcAft>
            </a:pPr>
            <a:r>
              <a:rPr lang="en" sz="1067" b="1">
                <a:latin typeface="Barlow" pitchFamily="2" charset="77"/>
                <a:ea typeface="Montserrat Medium"/>
                <a:cs typeface="Montserrat Medium"/>
                <a:sym typeface="Montserrat Medium"/>
              </a:rPr>
              <a:t>10kB</a:t>
            </a:r>
            <a:endParaRPr sz="1067" b="1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3337745" y="2047993"/>
            <a:ext cx="1530400" cy="10312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 b="1" dirty="0">
                <a:latin typeface="Barlow" pitchFamily="2" charset="77"/>
                <a:ea typeface="Montserrat Medium"/>
                <a:cs typeface="Montserrat Medium"/>
                <a:sym typeface="Montserrat Medium"/>
              </a:rPr>
              <a:t>Sensor data  classification </a:t>
            </a:r>
            <a:endParaRPr sz="1067" b="1" dirty="0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  <a:p>
            <a:pPr algn="ctr">
              <a:spcBef>
                <a:spcPts val="267"/>
              </a:spcBef>
              <a:spcAft>
                <a:spcPts val="267"/>
              </a:spcAft>
            </a:pPr>
            <a:r>
              <a:rPr lang="en" sz="1067" b="1" dirty="0">
                <a:latin typeface="Barlow" pitchFamily="2" charset="77"/>
                <a:ea typeface="Montserrat Medium"/>
                <a:cs typeface="Montserrat Medium"/>
                <a:sym typeface="Montserrat Medium"/>
              </a:rPr>
              <a:t>18kB</a:t>
            </a:r>
            <a:endParaRPr sz="1067" b="1" dirty="0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4997780" y="2047993"/>
            <a:ext cx="1530400" cy="10312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 b="1">
                <a:latin typeface="Barlow" pitchFamily="2" charset="77"/>
                <a:ea typeface="Montserrat Medium"/>
                <a:cs typeface="Montserrat Medium"/>
                <a:sym typeface="Montserrat Medium"/>
              </a:rPr>
              <a:t>Audio classification</a:t>
            </a:r>
            <a:endParaRPr sz="1067" b="1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  <a:p>
            <a:pPr algn="ctr">
              <a:spcBef>
                <a:spcPts val="267"/>
              </a:spcBef>
              <a:spcAft>
                <a:spcPts val="267"/>
              </a:spcAft>
            </a:pPr>
            <a:r>
              <a:rPr lang="en" sz="1067" b="1">
                <a:latin typeface="Barlow" pitchFamily="2" charset="77"/>
                <a:ea typeface="Montserrat Medium"/>
                <a:cs typeface="Montserrat Medium"/>
                <a:sym typeface="Montserrat Medium"/>
              </a:rPr>
              <a:t>50kB</a:t>
            </a:r>
            <a:endParaRPr sz="1067" b="1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6657831" y="2047993"/>
            <a:ext cx="1530400" cy="10312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 b="1">
                <a:latin typeface="Barlow" pitchFamily="2" charset="77"/>
                <a:ea typeface="Montserrat Medium"/>
                <a:cs typeface="Montserrat Medium"/>
                <a:sym typeface="Montserrat Medium"/>
              </a:rPr>
              <a:t>Image classification</a:t>
            </a:r>
            <a:endParaRPr sz="1067" b="1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  <a:p>
            <a:pPr algn="ctr">
              <a:spcBef>
                <a:spcPts val="267"/>
              </a:spcBef>
              <a:spcAft>
                <a:spcPts val="267"/>
              </a:spcAft>
            </a:pPr>
            <a:r>
              <a:rPr lang="en" sz="1067" b="1">
                <a:latin typeface="Barlow" pitchFamily="2" charset="77"/>
                <a:ea typeface="Montserrat Medium"/>
                <a:cs typeface="Montserrat Medium"/>
                <a:sym typeface="Montserrat Medium"/>
              </a:rPr>
              <a:t>256kB</a:t>
            </a:r>
            <a:endParaRPr sz="1067" b="1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8327647" y="2047993"/>
            <a:ext cx="1530400" cy="10312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 b="1">
                <a:latin typeface="Barlow" pitchFamily="2" charset="77"/>
                <a:ea typeface="Montserrat Medium"/>
                <a:cs typeface="Montserrat Medium"/>
                <a:sym typeface="Montserrat Medium"/>
              </a:rPr>
              <a:t>Object detection complex voice processing </a:t>
            </a:r>
            <a:endParaRPr sz="1067" b="1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  <a:p>
            <a:pPr algn="ctr">
              <a:spcBef>
                <a:spcPts val="267"/>
              </a:spcBef>
              <a:spcAft>
                <a:spcPts val="267"/>
              </a:spcAft>
            </a:pPr>
            <a:r>
              <a:rPr lang="en" sz="1067" b="1">
                <a:latin typeface="Barlow" pitchFamily="2" charset="77"/>
                <a:ea typeface="Montserrat Medium"/>
                <a:cs typeface="Montserrat Medium"/>
                <a:sym typeface="Montserrat Medium"/>
              </a:rPr>
              <a:t>1MB+</a:t>
            </a:r>
            <a:endParaRPr sz="1067" b="1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9997497" y="2047993"/>
            <a:ext cx="1530400" cy="10312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067" b="1">
                <a:latin typeface="Barlow" pitchFamily="2" charset="77"/>
                <a:ea typeface="Montserrat Medium"/>
                <a:cs typeface="Montserrat Medium"/>
                <a:sym typeface="Montserrat Medium"/>
              </a:rPr>
              <a:t>Video classification</a:t>
            </a:r>
            <a:endParaRPr sz="1067" b="1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  <a:p>
            <a:pPr algn="ctr">
              <a:spcBef>
                <a:spcPts val="267"/>
              </a:spcBef>
              <a:spcAft>
                <a:spcPts val="267"/>
              </a:spcAft>
            </a:pPr>
            <a:r>
              <a:rPr lang="en" sz="1067" b="1">
                <a:latin typeface="Barlow" pitchFamily="2" charset="77"/>
                <a:ea typeface="Montserrat Medium"/>
                <a:cs typeface="Montserrat Medium"/>
                <a:sym typeface="Montserrat Medium"/>
              </a:rPr>
              <a:t>1GB+</a:t>
            </a:r>
            <a:endParaRPr sz="1067" b="1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275" name="Google Shape;275;p31"/>
          <p:cNvGrpSpPr/>
          <p:nvPr/>
        </p:nvGrpSpPr>
        <p:grpSpPr>
          <a:xfrm>
            <a:off x="2372845" y="3435705"/>
            <a:ext cx="8450080" cy="169500"/>
            <a:chOff x="1779634" y="3207378"/>
            <a:chExt cx="6337560" cy="127125"/>
          </a:xfrm>
        </p:grpSpPr>
        <p:grpSp>
          <p:nvGrpSpPr>
            <p:cNvPr id="276" name="Google Shape;276;p31"/>
            <p:cNvGrpSpPr/>
            <p:nvPr/>
          </p:nvGrpSpPr>
          <p:grpSpPr>
            <a:xfrm>
              <a:off x="1779634" y="3207378"/>
              <a:ext cx="127125" cy="127125"/>
              <a:chOff x="3847500" y="1770625"/>
              <a:chExt cx="173100" cy="173100"/>
            </a:xfrm>
          </p:grpSpPr>
          <p:sp>
            <p:nvSpPr>
              <p:cNvPr id="277" name="Google Shape;277;p31"/>
              <p:cNvSpPr/>
              <p:nvPr/>
            </p:nvSpPr>
            <p:spPr>
              <a:xfrm>
                <a:off x="3847500" y="1770625"/>
                <a:ext cx="173100" cy="173100"/>
              </a:xfrm>
              <a:prstGeom prst="ellipse">
                <a:avLst/>
              </a:prstGeom>
              <a:solidFill>
                <a:srgbClr val="5E72E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b="1">
                  <a:latin typeface="Barlow" pitchFamily="2" charset="77"/>
                </a:endParaRPr>
              </a:p>
            </p:txBody>
          </p:sp>
          <p:pic>
            <p:nvPicPr>
              <p:cNvPr id="278" name="Google Shape;278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86588" y="1809707"/>
                <a:ext cx="94925" cy="94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9" name="Google Shape;279;p31"/>
            <p:cNvGrpSpPr/>
            <p:nvPr/>
          </p:nvGrpSpPr>
          <p:grpSpPr>
            <a:xfrm>
              <a:off x="3017307" y="3207378"/>
              <a:ext cx="127125" cy="127125"/>
              <a:chOff x="3847500" y="1770625"/>
              <a:chExt cx="173100" cy="173100"/>
            </a:xfrm>
          </p:grpSpPr>
          <p:sp>
            <p:nvSpPr>
              <p:cNvPr id="280" name="Google Shape;280;p31"/>
              <p:cNvSpPr/>
              <p:nvPr/>
            </p:nvSpPr>
            <p:spPr>
              <a:xfrm>
                <a:off x="3847500" y="1770625"/>
                <a:ext cx="173100" cy="173100"/>
              </a:xfrm>
              <a:prstGeom prst="ellipse">
                <a:avLst/>
              </a:prstGeom>
              <a:solidFill>
                <a:srgbClr val="5E72E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b="1">
                  <a:latin typeface="Barlow" pitchFamily="2" charset="77"/>
                </a:endParaRPr>
              </a:p>
            </p:txBody>
          </p:sp>
          <p:pic>
            <p:nvPicPr>
              <p:cNvPr id="281" name="Google Shape;281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86588" y="1809707"/>
                <a:ext cx="94925" cy="94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2" name="Google Shape;282;p31"/>
            <p:cNvGrpSpPr/>
            <p:nvPr/>
          </p:nvGrpSpPr>
          <p:grpSpPr>
            <a:xfrm>
              <a:off x="4258669" y="3207378"/>
              <a:ext cx="127125" cy="127125"/>
              <a:chOff x="3847500" y="1770625"/>
              <a:chExt cx="173100" cy="173100"/>
            </a:xfrm>
          </p:grpSpPr>
          <p:sp>
            <p:nvSpPr>
              <p:cNvPr id="283" name="Google Shape;283;p31"/>
              <p:cNvSpPr/>
              <p:nvPr/>
            </p:nvSpPr>
            <p:spPr>
              <a:xfrm>
                <a:off x="3847500" y="1770625"/>
                <a:ext cx="173100" cy="173100"/>
              </a:xfrm>
              <a:prstGeom prst="ellipse">
                <a:avLst/>
              </a:prstGeom>
              <a:solidFill>
                <a:srgbClr val="5E72E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b="1">
                  <a:latin typeface="Barlow" pitchFamily="2" charset="77"/>
                </a:endParaRPr>
              </a:p>
            </p:txBody>
          </p:sp>
          <p:pic>
            <p:nvPicPr>
              <p:cNvPr id="284" name="Google Shape;284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86588" y="1809707"/>
                <a:ext cx="94925" cy="94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5" name="Google Shape;285;p31"/>
            <p:cNvGrpSpPr/>
            <p:nvPr/>
          </p:nvGrpSpPr>
          <p:grpSpPr>
            <a:xfrm>
              <a:off x="5503694" y="3207378"/>
              <a:ext cx="127125" cy="127125"/>
              <a:chOff x="3847500" y="1770625"/>
              <a:chExt cx="173100" cy="173100"/>
            </a:xfrm>
          </p:grpSpPr>
          <p:sp>
            <p:nvSpPr>
              <p:cNvPr id="286" name="Google Shape;286;p31"/>
              <p:cNvSpPr/>
              <p:nvPr/>
            </p:nvSpPr>
            <p:spPr>
              <a:xfrm>
                <a:off x="3847500" y="1770625"/>
                <a:ext cx="173100" cy="173100"/>
              </a:xfrm>
              <a:prstGeom prst="ellipse">
                <a:avLst/>
              </a:prstGeom>
              <a:solidFill>
                <a:srgbClr val="5E72E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b="1">
                  <a:latin typeface="Barlow" pitchFamily="2" charset="77"/>
                </a:endParaRPr>
              </a:p>
            </p:txBody>
          </p:sp>
          <p:pic>
            <p:nvPicPr>
              <p:cNvPr id="287" name="Google Shape;287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86588" y="1809707"/>
                <a:ext cx="94925" cy="94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8" name="Google Shape;288;p31"/>
            <p:cNvGrpSpPr/>
            <p:nvPr/>
          </p:nvGrpSpPr>
          <p:grpSpPr>
            <a:xfrm>
              <a:off x="6756069" y="3207378"/>
              <a:ext cx="127125" cy="127125"/>
              <a:chOff x="3847500" y="1770625"/>
              <a:chExt cx="173100" cy="173100"/>
            </a:xfrm>
          </p:grpSpPr>
          <p:sp>
            <p:nvSpPr>
              <p:cNvPr id="289" name="Google Shape;289;p31"/>
              <p:cNvSpPr/>
              <p:nvPr/>
            </p:nvSpPr>
            <p:spPr>
              <a:xfrm>
                <a:off x="3847500" y="1770625"/>
                <a:ext cx="173100" cy="173100"/>
              </a:xfrm>
              <a:prstGeom prst="ellipse">
                <a:avLst/>
              </a:prstGeom>
              <a:solidFill>
                <a:srgbClr val="5E72E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b="1">
                  <a:latin typeface="Barlow" pitchFamily="2" charset="77"/>
                </a:endParaRPr>
              </a:p>
            </p:txBody>
          </p:sp>
          <p:pic>
            <p:nvPicPr>
              <p:cNvPr id="290" name="Google Shape;290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86588" y="1809707"/>
                <a:ext cx="94925" cy="94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1" name="Google Shape;291;p31"/>
            <p:cNvGrpSpPr/>
            <p:nvPr/>
          </p:nvGrpSpPr>
          <p:grpSpPr>
            <a:xfrm>
              <a:off x="7990069" y="3207378"/>
              <a:ext cx="127125" cy="127125"/>
              <a:chOff x="3847500" y="1770625"/>
              <a:chExt cx="173100" cy="173100"/>
            </a:xfrm>
          </p:grpSpPr>
          <p:sp>
            <p:nvSpPr>
              <p:cNvPr id="292" name="Google Shape;292;p31"/>
              <p:cNvSpPr/>
              <p:nvPr/>
            </p:nvSpPr>
            <p:spPr>
              <a:xfrm>
                <a:off x="3847500" y="1770625"/>
                <a:ext cx="173100" cy="173100"/>
              </a:xfrm>
              <a:prstGeom prst="ellipse">
                <a:avLst/>
              </a:prstGeom>
              <a:solidFill>
                <a:srgbClr val="5E72E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b="1">
                  <a:latin typeface="Barlow" pitchFamily="2" charset="77"/>
                </a:endParaRPr>
              </a:p>
            </p:txBody>
          </p:sp>
          <p:pic>
            <p:nvPicPr>
              <p:cNvPr id="293" name="Google Shape;293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86588" y="1809707"/>
                <a:ext cx="94925" cy="94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4" name="Google Shape;294;p31"/>
          <p:cNvGrpSpPr/>
          <p:nvPr/>
        </p:nvGrpSpPr>
        <p:grpSpPr>
          <a:xfrm>
            <a:off x="5678210" y="4921493"/>
            <a:ext cx="5144716" cy="169600"/>
            <a:chOff x="4258657" y="4012695"/>
            <a:chExt cx="3858537" cy="127200"/>
          </a:xfrm>
        </p:grpSpPr>
        <p:sp>
          <p:nvSpPr>
            <p:cNvPr id="295" name="Google Shape;295;p31"/>
            <p:cNvSpPr/>
            <p:nvPr/>
          </p:nvSpPr>
          <p:spPr>
            <a:xfrm>
              <a:off x="5503694" y="4012695"/>
              <a:ext cx="127125" cy="127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b="1">
                <a:latin typeface="Barlow" pitchFamily="2" charset="77"/>
              </a:endParaRPr>
            </a:p>
          </p:txBody>
        </p:sp>
        <p:pic>
          <p:nvPicPr>
            <p:cNvPr id="296" name="Google Shape;29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2400" y="4041397"/>
              <a:ext cx="69713" cy="69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1"/>
            <p:cNvSpPr/>
            <p:nvPr/>
          </p:nvSpPr>
          <p:spPr>
            <a:xfrm>
              <a:off x="6756069" y="4012695"/>
              <a:ext cx="127125" cy="127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b="1">
                <a:latin typeface="Barlow" pitchFamily="2" charset="77"/>
              </a:endParaRPr>
            </a:p>
          </p:txBody>
        </p:sp>
        <p:pic>
          <p:nvPicPr>
            <p:cNvPr id="298" name="Google Shape;29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4775" y="4041397"/>
              <a:ext cx="69713" cy="69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31"/>
            <p:cNvSpPr/>
            <p:nvPr/>
          </p:nvSpPr>
          <p:spPr>
            <a:xfrm>
              <a:off x="7990069" y="4012695"/>
              <a:ext cx="127125" cy="127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b="1">
                <a:latin typeface="Barlow" pitchFamily="2" charset="77"/>
              </a:endParaRPr>
            </a:p>
          </p:txBody>
        </p:sp>
        <p:pic>
          <p:nvPicPr>
            <p:cNvPr id="300" name="Google Shape;30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775" y="4041397"/>
              <a:ext cx="69713" cy="69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1"/>
            <p:cNvSpPr/>
            <p:nvPr/>
          </p:nvSpPr>
          <p:spPr>
            <a:xfrm>
              <a:off x="4258657" y="4012695"/>
              <a:ext cx="127200" cy="12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b="1">
                <a:latin typeface="Barlow" pitchFamily="2" charset="77"/>
              </a:endParaRPr>
            </a:p>
          </p:txBody>
        </p:sp>
        <p:pic>
          <p:nvPicPr>
            <p:cNvPr id="302" name="Google Shape;30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7363" y="4041397"/>
              <a:ext cx="69713" cy="697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3" name="Google Shape;303;p31"/>
          <p:cNvGrpSpPr/>
          <p:nvPr/>
        </p:nvGrpSpPr>
        <p:grpSpPr>
          <a:xfrm>
            <a:off x="2372845" y="4176299"/>
            <a:ext cx="8450080" cy="169500"/>
            <a:chOff x="1779634" y="3610036"/>
            <a:chExt cx="6337560" cy="127125"/>
          </a:xfrm>
        </p:grpSpPr>
        <p:sp>
          <p:nvSpPr>
            <p:cNvPr id="304" name="Google Shape;304;p31"/>
            <p:cNvSpPr/>
            <p:nvPr/>
          </p:nvSpPr>
          <p:spPr>
            <a:xfrm>
              <a:off x="4258669" y="3610036"/>
              <a:ext cx="127125" cy="1271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b="1">
                <a:latin typeface="Barlow" pitchFamily="2" charset="77"/>
              </a:endParaRPr>
            </a:p>
          </p:txBody>
        </p:sp>
        <p:pic>
          <p:nvPicPr>
            <p:cNvPr id="305" name="Google Shape;30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87375" y="3638738"/>
              <a:ext cx="69713" cy="69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31"/>
            <p:cNvSpPr/>
            <p:nvPr/>
          </p:nvSpPr>
          <p:spPr>
            <a:xfrm>
              <a:off x="5503694" y="3610036"/>
              <a:ext cx="127125" cy="1271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b="1">
                <a:latin typeface="Barlow" pitchFamily="2" charset="77"/>
              </a:endParaRPr>
            </a:p>
          </p:txBody>
        </p:sp>
        <p:pic>
          <p:nvPicPr>
            <p:cNvPr id="307" name="Google Shape;30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2400" y="3638738"/>
              <a:ext cx="69713" cy="69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1"/>
            <p:cNvSpPr/>
            <p:nvPr/>
          </p:nvSpPr>
          <p:spPr>
            <a:xfrm>
              <a:off x="6756069" y="3610036"/>
              <a:ext cx="127125" cy="1271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b="1">
                <a:latin typeface="Barlow" pitchFamily="2" charset="77"/>
              </a:endParaRPr>
            </a:p>
          </p:txBody>
        </p:sp>
        <p:pic>
          <p:nvPicPr>
            <p:cNvPr id="309" name="Google Shape;30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84775" y="3638738"/>
              <a:ext cx="69713" cy="69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31"/>
            <p:cNvSpPr/>
            <p:nvPr/>
          </p:nvSpPr>
          <p:spPr>
            <a:xfrm>
              <a:off x="7990069" y="3610036"/>
              <a:ext cx="127125" cy="1271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b="1">
                <a:latin typeface="Barlow" pitchFamily="2" charset="77"/>
              </a:endParaRPr>
            </a:p>
          </p:txBody>
        </p:sp>
        <p:pic>
          <p:nvPicPr>
            <p:cNvPr id="311" name="Google Shape;31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775" y="3638738"/>
              <a:ext cx="69713" cy="69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31"/>
            <p:cNvSpPr/>
            <p:nvPr/>
          </p:nvSpPr>
          <p:spPr>
            <a:xfrm>
              <a:off x="3017319" y="3610036"/>
              <a:ext cx="127125" cy="1271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b="1">
                <a:latin typeface="Barlow" pitchFamily="2" charset="77"/>
              </a:endParaRPr>
            </a:p>
          </p:txBody>
        </p:sp>
        <p:pic>
          <p:nvPicPr>
            <p:cNvPr id="313" name="Google Shape;31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6025" y="3638738"/>
              <a:ext cx="69713" cy="69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31"/>
            <p:cNvSpPr/>
            <p:nvPr/>
          </p:nvSpPr>
          <p:spPr>
            <a:xfrm>
              <a:off x="1779634" y="3610036"/>
              <a:ext cx="127125" cy="1271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b="1">
                <a:latin typeface="Barlow" pitchFamily="2" charset="77"/>
              </a:endParaRPr>
            </a:p>
          </p:txBody>
        </p:sp>
        <p:pic>
          <p:nvPicPr>
            <p:cNvPr id="315" name="Google Shape;31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08340" y="3638738"/>
              <a:ext cx="69713" cy="697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1"/>
          <p:cNvGrpSpPr/>
          <p:nvPr/>
        </p:nvGrpSpPr>
        <p:grpSpPr>
          <a:xfrm>
            <a:off x="9008093" y="5666722"/>
            <a:ext cx="1814833" cy="169500"/>
            <a:chOff x="6756069" y="4415353"/>
            <a:chExt cx="1361125" cy="127125"/>
          </a:xfrm>
        </p:grpSpPr>
        <p:grpSp>
          <p:nvGrpSpPr>
            <p:cNvPr id="317" name="Google Shape;317;p31"/>
            <p:cNvGrpSpPr/>
            <p:nvPr/>
          </p:nvGrpSpPr>
          <p:grpSpPr>
            <a:xfrm>
              <a:off x="7990069" y="4415353"/>
              <a:ext cx="127125" cy="127125"/>
              <a:chOff x="3847500" y="1770625"/>
              <a:chExt cx="173100" cy="173100"/>
            </a:xfrm>
          </p:grpSpPr>
          <p:sp>
            <p:nvSpPr>
              <p:cNvPr id="318" name="Google Shape;318;p31"/>
              <p:cNvSpPr/>
              <p:nvPr/>
            </p:nvSpPr>
            <p:spPr>
              <a:xfrm>
                <a:off x="3847500" y="1770625"/>
                <a:ext cx="173100" cy="173100"/>
              </a:xfrm>
              <a:prstGeom prst="ellipse">
                <a:avLst/>
              </a:prstGeom>
              <a:solidFill>
                <a:srgbClr val="3C2E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b="1">
                  <a:latin typeface="Barlow" pitchFamily="2" charset="77"/>
                </a:endParaRPr>
              </a:p>
            </p:txBody>
          </p:sp>
          <p:pic>
            <p:nvPicPr>
              <p:cNvPr id="319" name="Google Shape;319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86588" y="1809707"/>
                <a:ext cx="94925" cy="94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0" name="Google Shape;320;p31"/>
            <p:cNvGrpSpPr/>
            <p:nvPr/>
          </p:nvGrpSpPr>
          <p:grpSpPr>
            <a:xfrm>
              <a:off x="6756069" y="4415353"/>
              <a:ext cx="127125" cy="127125"/>
              <a:chOff x="3847500" y="1770625"/>
              <a:chExt cx="173100" cy="173100"/>
            </a:xfrm>
          </p:grpSpPr>
          <p:sp>
            <p:nvSpPr>
              <p:cNvPr id="321" name="Google Shape;321;p31"/>
              <p:cNvSpPr/>
              <p:nvPr/>
            </p:nvSpPr>
            <p:spPr>
              <a:xfrm>
                <a:off x="3847500" y="1770625"/>
                <a:ext cx="173100" cy="173100"/>
              </a:xfrm>
              <a:prstGeom prst="ellipse">
                <a:avLst/>
              </a:prstGeom>
              <a:solidFill>
                <a:srgbClr val="3C2E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b="1">
                  <a:latin typeface="Barlow" pitchFamily="2" charset="77"/>
                </a:endParaRPr>
              </a:p>
            </p:txBody>
          </p:sp>
          <p:pic>
            <p:nvPicPr>
              <p:cNvPr id="322" name="Google Shape;322;p3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886588" y="1809707"/>
                <a:ext cx="94925" cy="94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33" y="3817329"/>
            <a:ext cx="11077931" cy="5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" sz="3600" dirty="0">
                <a:latin typeface="Barlow" pitchFamily="2" charset="77"/>
              </a:rPr>
              <a:t>Develop Edge ML Applications </a:t>
            </a:r>
            <a:r>
              <a:rPr lang="en" sz="3600" dirty="0">
                <a:solidFill>
                  <a:schemeClr val="accent3"/>
                </a:solidFill>
                <a:latin typeface="Barlow" pitchFamily="2" charset="77"/>
              </a:rPr>
              <a:t>with Edge Impulse</a:t>
            </a:r>
            <a:endParaRPr sz="3600" dirty="0">
              <a:solidFill>
                <a:schemeClr val="accent3"/>
              </a:solidFill>
              <a:latin typeface="Barlow" pitchFamily="2" charset="77"/>
            </a:endParaRPr>
          </a:p>
          <a:p>
            <a:endParaRPr dirty="0">
              <a:latin typeface="Barlow" pitchFamily="2" charset="77"/>
            </a:endParaRPr>
          </a:p>
        </p:txBody>
      </p:sp>
      <p:cxnSp>
        <p:nvCxnSpPr>
          <p:cNvPr id="329" name="Google Shape;329;p32"/>
          <p:cNvCxnSpPr>
            <a:stCxn id="330" idx="0"/>
            <a:endCxn id="331" idx="0"/>
          </p:cNvCxnSpPr>
          <p:nvPr/>
        </p:nvCxnSpPr>
        <p:spPr>
          <a:xfrm rot="10800000" flipH="1">
            <a:off x="2232300" y="4121133"/>
            <a:ext cx="7317200" cy="12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3" name="Google Shape;333;p32"/>
          <p:cNvSpPr/>
          <p:nvPr/>
        </p:nvSpPr>
        <p:spPr>
          <a:xfrm>
            <a:off x="1369467" y="5029700"/>
            <a:ext cx="1751600" cy="598400"/>
          </a:xfrm>
          <a:prstGeom prst="roundRect">
            <a:avLst>
              <a:gd name="adj" fmla="val 16669"/>
            </a:avLst>
          </a:prstGeom>
          <a:solidFill>
            <a:srgbClr val="A9B2D6">
              <a:alpha val="726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67"/>
              </a:spcAft>
            </a:pPr>
            <a:r>
              <a:rPr lang="en" sz="1100" dirty="0">
                <a:latin typeface="Barlow" pitchFamily="2" charset="77"/>
                <a:ea typeface="Montserrat Medium"/>
                <a:cs typeface="Montserrat Medium"/>
                <a:sym typeface="Montserrat Medium"/>
              </a:rPr>
              <a:t>Rapidly build custom datasets</a:t>
            </a:r>
            <a:endParaRPr sz="1100" dirty="0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334" name="Google Shape;334;p32"/>
          <p:cNvGrpSpPr/>
          <p:nvPr/>
        </p:nvGrpSpPr>
        <p:grpSpPr>
          <a:xfrm>
            <a:off x="1714272" y="3647349"/>
            <a:ext cx="1062000" cy="1062000"/>
            <a:chOff x="1285704" y="2515187"/>
            <a:chExt cx="796500" cy="796500"/>
          </a:xfrm>
        </p:grpSpPr>
        <p:sp>
          <p:nvSpPr>
            <p:cNvPr id="335" name="Google Shape;335;p32"/>
            <p:cNvSpPr/>
            <p:nvPr/>
          </p:nvSpPr>
          <p:spPr>
            <a:xfrm>
              <a:off x="1285704" y="2515187"/>
              <a:ext cx="796500" cy="796500"/>
            </a:xfrm>
            <a:prstGeom prst="ellipse">
              <a:avLst/>
            </a:prstGeom>
            <a:solidFill>
              <a:srgbClr val="5E72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Barlow" pitchFamily="2" charset="77"/>
              </a:endParaRPr>
            </a:p>
          </p:txBody>
        </p:sp>
        <p:pic>
          <p:nvPicPr>
            <p:cNvPr id="336" name="Google Shape;33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1650" y="2609479"/>
              <a:ext cx="345175" cy="34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32"/>
            <p:cNvSpPr/>
            <p:nvPr/>
          </p:nvSpPr>
          <p:spPr>
            <a:xfrm>
              <a:off x="1313625" y="2880125"/>
              <a:ext cx="721200" cy="2871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b="1">
                  <a:solidFill>
                    <a:schemeClr val="lt1"/>
                  </a:solidFill>
                  <a:latin typeface="Barlow" pitchFamily="2" charset="77"/>
                  <a:ea typeface="Montserrat"/>
                  <a:cs typeface="Montserrat"/>
                  <a:sym typeface="Montserrat"/>
                </a:rPr>
                <a:t>Collect</a:t>
              </a:r>
              <a:endParaRPr sz="1400" b="1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37" name="Google Shape;337;p32"/>
          <p:cNvGrpSpPr/>
          <p:nvPr/>
        </p:nvGrpSpPr>
        <p:grpSpPr>
          <a:xfrm>
            <a:off x="6586124" y="3595732"/>
            <a:ext cx="1062000" cy="1062000"/>
            <a:chOff x="5171754" y="2476474"/>
            <a:chExt cx="796500" cy="796500"/>
          </a:xfrm>
        </p:grpSpPr>
        <p:sp>
          <p:nvSpPr>
            <p:cNvPr id="338" name="Google Shape;338;p32"/>
            <p:cNvSpPr/>
            <p:nvPr/>
          </p:nvSpPr>
          <p:spPr>
            <a:xfrm>
              <a:off x="5171754" y="2476474"/>
              <a:ext cx="796500" cy="796500"/>
            </a:xfrm>
            <a:prstGeom prst="ellipse">
              <a:avLst/>
            </a:prstGeom>
            <a:solidFill>
              <a:srgbClr val="1AA1A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Barlow" pitchFamily="2" charset="77"/>
              </a:endParaRPr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208563" y="2880138"/>
              <a:ext cx="721200" cy="2871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b="1">
                  <a:solidFill>
                    <a:schemeClr val="lt1"/>
                  </a:solidFill>
                  <a:latin typeface="Barlow" pitchFamily="2" charset="77"/>
                  <a:ea typeface="Montserrat"/>
                  <a:cs typeface="Montserrat"/>
                  <a:sym typeface="Montserrat"/>
                </a:rPr>
                <a:t>Test</a:t>
              </a:r>
              <a:endParaRPr sz="1400" b="1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0" name="Google Shape;340;p32"/>
            <p:cNvPicPr preferRelativeResize="0"/>
            <p:nvPr/>
          </p:nvPicPr>
          <p:blipFill rotWithShape="1">
            <a:blip r:embed="rId5">
              <a:alphaModFix/>
            </a:blip>
            <a:srcRect b="23954"/>
            <a:stretch/>
          </p:blipFill>
          <p:spPr>
            <a:xfrm>
              <a:off x="5339886" y="2544825"/>
              <a:ext cx="460200" cy="349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" name="Google Shape;341;p32"/>
          <p:cNvGrpSpPr/>
          <p:nvPr/>
        </p:nvGrpSpPr>
        <p:grpSpPr>
          <a:xfrm>
            <a:off x="5344589" y="1946749"/>
            <a:ext cx="1062000" cy="1062000"/>
            <a:chOff x="4042929" y="1166637"/>
            <a:chExt cx="796500" cy="796500"/>
          </a:xfrm>
        </p:grpSpPr>
        <p:sp>
          <p:nvSpPr>
            <p:cNvPr id="342" name="Google Shape;342;p32"/>
            <p:cNvSpPr/>
            <p:nvPr/>
          </p:nvSpPr>
          <p:spPr>
            <a:xfrm>
              <a:off x="4042929" y="1166637"/>
              <a:ext cx="796500" cy="796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Barlow" pitchFamily="2" charset="77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4081413" y="1570300"/>
              <a:ext cx="721200" cy="2871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b="1">
                  <a:solidFill>
                    <a:schemeClr val="lt1"/>
                  </a:solidFill>
                  <a:latin typeface="Barlow" pitchFamily="2" charset="77"/>
                  <a:ea typeface="Montserrat"/>
                  <a:cs typeface="Montserrat"/>
                  <a:sym typeface="Montserrat"/>
                </a:rPr>
                <a:t>Edge device</a:t>
              </a:r>
              <a:endParaRPr sz="1400" b="1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4" name="Google Shape;344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37986" y="1306026"/>
              <a:ext cx="206375" cy="206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32"/>
          <p:cNvGrpSpPr/>
          <p:nvPr/>
        </p:nvGrpSpPr>
        <p:grpSpPr>
          <a:xfrm>
            <a:off x="9019805" y="3595732"/>
            <a:ext cx="1062000" cy="1062000"/>
            <a:chOff x="6764854" y="2476474"/>
            <a:chExt cx="796500" cy="796500"/>
          </a:xfrm>
        </p:grpSpPr>
        <p:sp>
          <p:nvSpPr>
            <p:cNvPr id="346" name="Google Shape;346;p32"/>
            <p:cNvSpPr/>
            <p:nvPr/>
          </p:nvSpPr>
          <p:spPr>
            <a:xfrm>
              <a:off x="6764854" y="2476474"/>
              <a:ext cx="796500" cy="796500"/>
            </a:xfrm>
            <a:prstGeom prst="ellipse">
              <a:avLst/>
            </a:prstGeom>
            <a:solidFill>
              <a:srgbClr val="A1CE0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Barlow" pitchFamily="2" charset="77"/>
              </a:endParaRPr>
            </a:p>
          </p:txBody>
        </p:sp>
        <p:pic>
          <p:nvPicPr>
            <p:cNvPr id="347" name="Google Shape;347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32148" y="2544802"/>
              <a:ext cx="460200" cy="46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2"/>
            <p:cNvSpPr/>
            <p:nvPr/>
          </p:nvSpPr>
          <p:spPr>
            <a:xfrm>
              <a:off x="6801638" y="2870650"/>
              <a:ext cx="721200" cy="2871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b="1">
                  <a:solidFill>
                    <a:schemeClr val="lt1"/>
                  </a:solidFill>
                  <a:latin typeface="Barlow" pitchFamily="2" charset="77"/>
                  <a:ea typeface="Montserrat"/>
                  <a:cs typeface="Montserrat"/>
                  <a:sym typeface="Montserrat"/>
                </a:rPr>
                <a:t>Deploy</a:t>
              </a:r>
              <a:endParaRPr sz="1400" b="1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48" name="Google Shape;348;p32"/>
          <p:cNvGrpSpPr/>
          <p:nvPr/>
        </p:nvGrpSpPr>
        <p:grpSpPr>
          <a:xfrm>
            <a:off x="4150199" y="3595732"/>
            <a:ext cx="1062000" cy="1062000"/>
            <a:chOff x="3244729" y="2476474"/>
            <a:chExt cx="796500" cy="796500"/>
          </a:xfrm>
        </p:grpSpPr>
        <p:sp>
          <p:nvSpPr>
            <p:cNvPr id="349" name="Google Shape;349;p32"/>
            <p:cNvSpPr/>
            <p:nvPr/>
          </p:nvSpPr>
          <p:spPr>
            <a:xfrm>
              <a:off x="3244729" y="2476474"/>
              <a:ext cx="796500" cy="796500"/>
            </a:xfrm>
            <a:prstGeom prst="ellipse">
              <a:avLst/>
            </a:prstGeom>
            <a:solidFill>
              <a:srgbClr val="E6613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Barlow" pitchFamily="2" charset="77"/>
              </a:endParaRPr>
            </a:p>
          </p:txBody>
        </p:sp>
        <p:pic>
          <p:nvPicPr>
            <p:cNvPr id="350" name="Google Shape;350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55676" y="2567773"/>
              <a:ext cx="382800" cy="38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32"/>
            <p:cNvSpPr/>
            <p:nvPr/>
          </p:nvSpPr>
          <p:spPr>
            <a:xfrm>
              <a:off x="3282388" y="2841413"/>
              <a:ext cx="721200" cy="2871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b="1">
                  <a:solidFill>
                    <a:schemeClr val="lt1"/>
                  </a:solidFill>
                  <a:latin typeface="Barlow" pitchFamily="2" charset="77"/>
                  <a:ea typeface="Montserrat"/>
                  <a:cs typeface="Montserrat"/>
                  <a:sym typeface="Montserrat"/>
                </a:rPr>
                <a:t>Design</a:t>
              </a:r>
              <a:endParaRPr sz="1400" b="1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352" name="Google Shape;352;p32"/>
          <p:cNvCxnSpPr>
            <a:stCxn id="353" idx="1"/>
          </p:cNvCxnSpPr>
          <p:nvPr/>
        </p:nvCxnSpPr>
        <p:spPr>
          <a:xfrm>
            <a:off x="7002144" y="2477733"/>
            <a:ext cx="2535200" cy="932000"/>
          </a:xfrm>
          <a:prstGeom prst="bentConnector3">
            <a:avLst>
              <a:gd name="adj1" fmla="val 99591"/>
            </a:avLst>
          </a:prstGeom>
          <a:noFill/>
          <a:ln w="19050" cap="flat" cmpd="sng">
            <a:solidFill>
              <a:srgbClr val="C9C9C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32"/>
          <p:cNvCxnSpPr>
            <a:endCxn id="355" idx="1"/>
          </p:cNvCxnSpPr>
          <p:nvPr/>
        </p:nvCxnSpPr>
        <p:spPr>
          <a:xfrm flipH="1">
            <a:off x="2162733" y="2486400"/>
            <a:ext cx="2852400" cy="645200"/>
          </a:xfrm>
          <a:prstGeom prst="bentConnector2">
            <a:avLst/>
          </a:prstGeom>
          <a:noFill/>
          <a:ln w="19050" cap="flat" cmpd="sng">
            <a:solidFill>
              <a:srgbClr val="C9C9C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5" name="Google Shape;35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1998200" y="3197417"/>
            <a:ext cx="329067" cy="19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6673077" y="2379017"/>
            <a:ext cx="329067" cy="19743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2"/>
          <p:cNvSpPr/>
          <p:nvPr/>
        </p:nvSpPr>
        <p:spPr>
          <a:xfrm>
            <a:off x="3805403" y="5029700"/>
            <a:ext cx="1751600" cy="598400"/>
          </a:xfrm>
          <a:prstGeom prst="roundRect">
            <a:avLst>
              <a:gd name="adj" fmla="val 16669"/>
            </a:avLst>
          </a:prstGeom>
          <a:solidFill>
            <a:srgbClr val="A9B2D6">
              <a:alpha val="726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67"/>
              </a:spcAft>
            </a:pPr>
            <a:r>
              <a:rPr lang="en" sz="1100" dirty="0">
                <a:latin typeface="Barlow" pitchFamily="2" charset="77"/>
                <a:ea typeface="Montserrat Medium"/>
                <a:cs typeface="Montserrat Medium"/>
                <a:sym typeface="Montserrat Medium"/>
              </a:rPr>
              <a:t>Develop models &amp; algorithms</a:t>
            </a:r>
            <a:endParaRPr sz="1100" dirty="0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6241367" y="5029700"/>
            <a:ext cx="1751600" cy="598400"/>
          </a:xfrm>
          <a:prstGeom prst="roundRect">
            <a:avLst>
              <a:gd name="adj" fmla="val 16669"/>
            </a:avLst>
          </a:prstGeom>
          <a:solidFill>
            <a:srgbClr val="A9B2D6">
              <a:alpha val="726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67"/>
              </a:spcAft>
            </a:pPr>
            <a:r>
              <a:rPr lang="en" sz="1100" dirty="0">
                <a:latin typeface="Barlow" pitchFamily="2" charset="77"/>
                <a:ea typeface="Montserrat Medium"/>
                <a:cs typeface="Montserrat Medium"/>
                <a:sym typeface="Montserrat Medium"/>
              </a:rPr>
              <a:t>Accurately test model performance</a:t>
            </a:r>
            <a:endParaRPr sz="1100" dirty="0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8675000" y="5029700"/>
            <a:ext cx="1751600" cy="598400"/>
          </a:xfrm>
          <a:prstGeom prst="roundRect">
            <a:avLst>
              <a:gd name="adj" fmla="val 16669"/>
            </a:avLst>
          </a:prstGeom>
          <a:solidFill>
            <a:srgbClr val="A9B2D6">
              <a:alpha val="726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67"/>
              </a:spcAft>
            </a:pPr>
            <a:r>
              <a:rPr lang="en" sz="1100" dirty="0">
                <a:latin typeface="Barlow" pitchFamily="2" charset="77"/>
                <a:ea typeface="Montserrat Medium"/>
                <a:cs typeface="Montserrat Medium"/>
                <a:sym typeface="Montserrat Medium"/>
              </a:rPr>
              <a:t>Easily deploy on any edge target</a:t>
            </a:r>
            <a:endParaRPr sz="1100" dirty="0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animBg="1"/>
      <p:bldP spid="356" grpId="0" animBg="1"/>
      <p:bldP spid="357" grpId="0" animBg="1"/>
      <p:bldP spid="3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>
            <a:spLocks noGrp="1"/>
          </p:cNvSpPr>
          <p:nvPr>
            <p:ph type="title"/>
          </p:nvPr>
        </p:nvSpPr>
        <p:spPr>
          <a:xfrm>
            <a:off x="415600" y="1635833"/>
            <a:ext cx="4539200" cy="1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600" dirty="0">
                <a:latin typeface="Barlow" pitchFamily="2" charset="77"/>
              </a:rPr>
              <a:t>Build valuable datasets at scale</a:t>
            </a:r>
            <a:endParaRPr sz="3600" dirty="0">
              <a:latin typeface="Barlow" pitchFamily="2" charset="77"/>
            </a:endParaRPr>
          </a:p>
        </p:txBody>
      </p:sp>
      <p:sp>
        <p:nvSpPr>
          <p:cNvPr id="364" name="Google Shape;364;p33"/>
          <p:cNvSpPr>
            <a:spLocks noGrp="1"/>
          </p:cNvSpPr>
          <p:nvPr>
            <p:ph type="pic" idx="2"/>
          </p:nvPr>
        </p:nvSpPr>
        <p:spPr>
          <a:xfrm>
            <a:off x="8109133" y="1893600"/>
            <a:ext cx="2825600" cy="2825600"/>
          </a:xfrm>
          <a:prstGeom prst="rect">
            <a:avLst/>
          </a:prstGeom>
        </p:spPr>
      </p:sp>
      <p:sp>
        <p:nvSpPr>
          <p:cNvPr id="365" name="Google Shape;365;p33"/>
          <p:cNvSpPr txBox="1">
            <a:spLocks noGrp="1"/>
          </p:cNvSpPr>
          <p:nvPr>
            <p:ph type="body" idx="1"/>
          </p:nvPr>
        </p:nvSpPr>
        <p:spPr>
          <a:xfrm>
            <a:off x="415600" y="2949034"/>
            <a:ext cx="5198122" cy="15391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r>
              <a:rPr lang="en-US" dirty="0"/>
              <a:t>Data science infrastructure</a:t>
            </a:r>
            <a:endParaRPr dirty="0"/>
          </a:p>
          <a:p>
            <a:r>
              <a:rPr lang="en" dirty="0"/>
              <a:t>Auto-labeling tools</a:t>
            </a:r>
            <a:endParaRPr dirty="0"/>
          </a:p>
          <a:p>
            <a:r>
              <a:rPr lang="en" dirty="0"/>
              <a:t>Integrations with data science tools</a:t>
            </a:r>
            <a:endParaRPr dirty="0"/>
          </a:p>
          <a:p>
            <a:r>
              <a:rPr lang="en" dirty="0"/>
              <a:t>Data traceability and quality control</a:t>
            </a:r>
            <a:endParaRPr dirty="0"/>
          </a:p>
          <a:p>
            <a:r>
              <a:rPr lang="en" dirty="0"/>
              <a:t>Secure data exchange portal</a:t>
            </a:r>
            <a:endParaRPr dirty="0"/>
          </a:p>
        </p:txBody>
      </p:sp>
      <p:sp>
        <p:nvSpPr>
          <p:cNvPr id="366" name="Google Shape;366;p33"/>
          <p:cNvSpPr/>
          <p:nvPr/>
        </p:nvSpPr>
        <p:spPr>
          <a:xfrm>
            <a:off x="539600" y="1059633"/>
            <a:ext cx="1000800" cy="382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 dirty="0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rPr>
              <a:t>Collect</a:t>
            </a:r>
            <a:endParaRPr sz="1333" b="1" dirty="0">
              <a:solidFill>
                <a:schemeClr val="lt1"/>
              </a:solidFill>
              <a:latin typeface="Barlow" pitchFamily="2" charset="77"/>
              <a:ea typeface="Montserrat"/>
              <a:cs typeface="Montserrat"/>
              <a:sym typeface="Montserrat"/>
            </a:endParaRPr>
          </a:p>
        </p:txBody>
      </p:sp>
      <p:pic>
        <p:nvPicPr>
          <p:cNvPr id="367" name="Google Shape;3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029" y="1049940"/>
            <a:ext cx="8243935" cy="464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415600" y="1635833"/>
            <a:ext cx="4764800" cy="1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latin typeface="Barlow" pitchFamily="2" charset="77"/>
              </a:rPr>
              <a:t>Advanced algorithm and ML expertise</a:t>
            </a:r>
            <a:endParaRPr sz="3600" dirty="0">
              <a:latin typeface="Barlow" pitchFamily="2" charset="77"/>
            </a:endParaRPr>
          </a:p>
        </p:txBody>
      </p:sp>
      <p:sp>
        <p:nvSpPr>
          <p:cNvPr id="373" name="Google Shape;373;p34"/>
          <p:cNvSpPr>
            <a:spLocks noGrp="1"/>
          </p:cNvSpPr>
          <p:nvPr>
            <p:ph type="pic" idx="2"/>
          </p:nvPr>
        </p:nvSpPr>
        <p:spPr>
          <a:xfrm>
            <a:off x="8109133" y="1893600"/>
            <a:ext cx="2825600" cy="2825600"/>
          </a:xfrm>
          <a:prstGeom prst="rect">
            <a:avLst/>
          </a:prstGeom>
        </p:spPr>
      </p:sp>
      <p:sp>
        <p:nvSpPr>
          <p:cNvPr id="374" name="Google Shape;374;p34"/>
          <p:cNvSpPr txBox="1">
            <a:spLocks noGrp="1"/>
          </p:cNvSpPr>
          <p:nvPr>
            <p:ph type="body" idx="1"/>
          </p:nvPr>
        </p:nvSpPr>
        <p:spPr>
          <a:xfrm>
            <a:off x="415600" y="2949034"/>
            <a:ext cx="5140248" cy="12805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r>
              <a:rPr lang="en" dirty="0"/>
              <a:t>Advanced algorithm and DSP expertise</a:t>
            </a:r>
            <a:endParaRPr dirty="0"/>
          </a:p>
          <a:p>
            <a:r>
              <a:rPr lang="en" dirty="0"/>
              <a:t>No black boxes</a:t>
            </a:r>
            <a:endParaRPr dirty="0"/>
          </a:p>
          <a:p>
            <a:r>
              <a:rPr lang="en" dirty="0"/>
              <a:t>Explainable </a:t>
            </a:r>
            <a:r>
              <a:rPr lang="en" dirty="0" err="1"/>
              <a:t>AutoML</a:t>
            </a:r>
            <a:endParaRPr dirty="0"/>
          </a:p>
          <a:p>
            <a:r>
              <a:rPr lang="en" dirty="0"/>
              <a:t>Collaboration between teams</a:t>
            </a:r>
            <a:endParaRPr dirty="0"/>
          </a:p>
        </p:txBody>
      </p:sp>
      <p:sp>
        <p:nvSpPr>
          <p:cNvPr id="375" name="Google Shape;375;p34"/>
          <p:cNvSpPr/>
          <p:nvPr/>
        </p:nvSpPr>
        <p:spPr>
          <a:xfrm>
            <a:off x="539600" y="1059633"/>
            <a:ext cx="1000800" cy="382800"/>
          </a:xfrm>
          <a:prstGeom prst="roundRect">
            <a:avLst>
              <a:gd name="adj" fmla="val 50000"/>
            </a:avLst>
          </a:prstGeom>
          <a:solidFill>
            <a:srgbClr val="E6613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 dirty="0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rPr>
              <a:t>Design</a:t>
            </a:r>
            <a:endParaRPr sz="1333" b="1" dirty="0">
              <a:solidFill>
                <a:schemeClr val="lt1"/>
              </a:solidFill>
              <a:latin typeface="Barlow" pitchFamily="2" charset="77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066" y="1049558"/>
            <a:ext cx="8243935" cy="4640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415600" y="1635833"/>
            <a:ext cx="4539200" cy="1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990"/>
            </a:pPr>
            <a:r>
              <a:rPr lang="en" sz="3600" dirty="0">
                <a:latin typeface="Barlow" pitchFamily="2" charset="77"/>
              </a:rPr>
              <a:t>Go to market faster, with confidence</a:t>
            </a:r>
            <a:endParaRPr sz="3600" dirty="0">
              <a:latin typeface="Barlow" pitchFamily="2" charset="77"/>
            </a:endParaRPr>
          </a:p>
        </p:txBody>
      </p:sp>
      <p:sp>
        <p:nvSpPr>
          <p:cNvPr id="382" name="Google Shape;382;p35"/>
          <p:cNvSpPr>
            <a:spLocks noGrp="1"/>
          </p:cNvSpPr>
          <p:nvPr>
            <p:ph type="pic" idx="2"/>
          </p:nvPr>
        </p:nvSpPr>
        <p:spPr>
          <a:xfrm>
            <a:off x="8109133" y="1893600"/>
            <a:ext cx="2825600" cy="2825600"/>
          </a:xfrm>
          <a:prstGeom prst="rect">
            <a:avLst/>
          </a:prstGeom>
        </p:spPr>
      </p:sp>
      <p:sp>
        <p:nvSpPr>
          <p:cNvPr id="383" name="Google Shape;383;p35"/>
          <p:cNvSpPr txBox="1">
            <a:spLocks noGrp="1"/>
          </p:cNvSpPr>
          <p:nvPr>
            <p:ph type="body" idx="1"/>
          </p:nvPr>
        </p:nvSpPr>
        <p:spPr>
          <a:xfrm>
            <a:off x="415599" y="2949034"/>
            <a:ext cx="5128673" cy="12805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r>
              <a:rPr lang="en" dirty="0"/>
              <a:t>Hardware-aware development</a:t>
            </a:r>
            <a:endParaRPr dirty="0"/>
          </a:p>
          <a:p>
            <a:r>
              <a:rPr lang="en" dirty="0"/>
              <a:t>Full visibility across the whole ML pipeline</a:t>
            </a:r>
            <a:endParaRPr dirty="0"/>
          </a:p>
          <a:p>
            <a:r>
              <a:rPr lang="en" dirty="0"/>
              <a:t>Test against real world data</a:t>
            </a:r>
            <a:endParaRPr dirty="0"/>
          </a:p>
          <a:p>
            <a:r>
              <a:rPr lang="en" dirty="0"/>
              <a:t>Tune the algorithm to perform optimally</a:t>
            </a:r>
            <a:endParaRPr dirty="0"/>
          </a:p>
        </p:txBody>
      </p:sp>
      <p:sp>
        <p:nvSpPr>
          <p:cNvPr id="384" name="Google Shape;384;p35"/>
          <p:cNvSpPr/>
          <p:nvPr/>
        </p:nvSpPr>
        <p:spPr>
          <a:xfrm>
            <a:off x="539599" y="1059633"/>
            <a:ext cx="791489" cy="382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 dirty="0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rPr>
              <a:t>Test</a:t>
            </a:r>
            <a:endParaRPr sz="1333" b="1" dirty="0">
              <a:solidFill>
                <a:schemeClr val="lt1"/>
              </a:solidFill>
              <a:latin typeface="Barlow" pitchFamily="2" charset="77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985" y="1062424"/>
            <a:ext cx="8243980" cy="4640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 txBox="1">
            <a:spLocks noGrp="1"/>
          </p:cNvSpPr>
          <p:nvPr>
            <p:ph type="title"/>
          </p:nvPr>
        </p:nvSpPr>
        <p:spPr>
          <a:xfrm>
            <a:off x="415600" y="1414517"/>
            <a:ext cx="4539200" cy="1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ts val="990"/>
            </a:pPr>
            <a:r>
              <a:rPr lang="en" sz="3600" dirty="0">
                <a:latin typeface="Barlow" pitchFamily="2" charset="77"/>
              </a:rPr>
              <a:t>Deploy to any edge device with ease</a:t>
            </a:r>
            <a:endParaRPr sz="3600" dirty="0">
              <a:latin typeface="Barlow" pitchFamily="2" charset="77"/>
            </a:endParaRPr>
          </a:p>
        </p:txBody>
      </p:sp>
      <p:sp>
        <p:nvSpPr>
          <p:cNvPr id="391" name="Google Shape;391;p36"/>
          <p:cNvSpPr>
            <a:spLocks noGrp="1"/>
          </p:cNvSpPr>
          <p:nvPr>
            <p:ph type="pic" idx="2"/>
          </p:nvPr>
        </p:nvSpPr>
        <p:spPr>
          <a:xfrm>
            <a:off x="8109133" y="1893600"/>
            <a:ext cx="2825600" cy="2825600"/>
          </a:xfrm>
          <a:prstGeom prst="rect">
            <a:avLst/>
          </a:prstGeom>
        </p:spPr>
      </p:sp>
      <p:sp>
        <p:nvSpPr>
          <p:cNvPr id="392" name="Google Shape;392;p36"/>
          <p:cNvSpPr txBox="1">
            <a:spLocks noGrp="1"/>
          </p:cNvSpPr>
          <p:nvPr>
            <p:ph type="body" idx="1"/>
          </p:nvPr>
        </p:nvSpPr>
        <p:spPr>
          <a:xfrm>
            <a:off x="415600" y="2727718"/>
            <a:ext cx="5174972" cy="12805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spAutoFit/>
          </a:bodyPr>
          <a:lstStyle/>
          <a:p>
            <a:r>
              <a:rPr lang="en" dirty="0"/>
              <a:t>The largest silicon ecosystem</a:t>
            </a:r>
            <a:endParaRPr dirty="0"/>
          </a:p>
          <a:p>
            <a:r>
              <a:rPr lang="en" dirty="0"/>
              <a:t>Award-winning compiler</a:t>
            </a:r>
            <a:endParaRPr dirty="0"/>
          </a:p>
          <a:p>
            <a:r>
              <a:rPr lang="en" dirty="0"/>
              <a:t>Get access to full source code</a:t>
            </a:r>
            <a:endParaRPr dirty="0"/>
          </a:p>
          <a:p>
            <a:r>
              <a:rPr lang="en" dirty="0"/>
              <a:t>Full firmware integration</a:t>
            </a:r>
            <a:endParaRPr dirty="0"/>
          </a:p>
        </p:txBody>
      </p:sp>
      <p:sp>
        <p:nvSpPr>
          <p:cNvPr id="393" name="Google Shape;393;p36"/>
          <p:cNvSpPr/>
          <p:nvPr/>
        </p:nvSpPr>
        <p:spPr>
          <a:xfrm>
            <a:off x="539600" y="838317"/>
            <a:ext cx="1000800" cy="382800"/>
          </a:xfrm>
          <a:prstGeom prst="roundRect">
            <a:avLst>
              <a:gd name="adj" fmla="val 50000"/>
            </a:avLst>
          </a:prstGeom>
          <a:solidFill>
            <a:srgbClr val="A1CE0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 dirty="0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rPr>
              <a:t>Deploy</a:t>
            </a:r>
            <a:endParaRPr sz="1333" b="1" dirty="0">
              <a:solidFill>
                <a:schemeClr val="lt1"/>
              </a:solidFill>
              <a:latin typeface="Barlow" pitchFamily="2" charset="77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163" y="1070507"/>
            <a:ext cx="8174631" cy="4601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>
            <a:spLocks noGrp="1"/>
          </p:cNvSpPr>
          <p:nvPr>
            <p:ph type="title"/>
          </p:nvPr>
        </p:nvSpPr>
        <p:spPr>
          <a:xfrm>
            <a:off x="453567" y="600200"/>
            <a:ext cx="4427200" cy="545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>
                <a:latin typeface="Barlow" pitchFamily="2" charset="77"/>
              </a:rPr>
              <a:t>Advanced Edge Impulse Features</a:t>
            </a:r>
            <a:endParaRPr dirty="0">
              <a:latin typeface="Barlow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ppy paul rudd GIF">
            <a:extLst>
              <a:ext uri="{FF2B5EF4-FFF2-40B4-BE49-F238E27FC236}">
                <a16:creationId xmlns:a16="http://schemas.microsoft.com/office/drawing/2014/main" id="{E937C4DD-DFB9-6643-AC53-4F3C4BD66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46" y="1048038"/>
            <a:ext cx="9879508" cy="476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62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"/>
          <p:cNvSpPr txBox="1">
            <a:spLocks noGrp="1"/>
          </p:cNvSpPr>
          <p:nvPr>
            <p:ph type="title"/>
          </p:nvPr>
        </p:nvSpPr>
        <p:spPr>
          <a:xfrm>
            <a:off x="415600" y="69105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latin typeface="Barlow" pitchFamily="2" charset="77"/>
              </a:rPr>
              <a:t>Optimize ML solutions with EON Tuner</a:t>
            </a:r>
            <a:endParaRPr dirty="0">
              <a:latin typeface="Barlow" pitchFamily="2" charset="77"/>
            </a:endParaRPr>
          </a:p>
        </p:txBody>
      </p:sp>
      <p:sp>
        <p:nvSpPr>
          <p:cNvPr id="487" name="Google Shape;487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09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431789">
              <a:lnSpc>
                <a:spcPct val="120000"/>
              </a:lnSpc>
              <a:buSzPts val="1500"/>
            </a:pPr>
            <a:r>
              <a:rPr lang="en" sz="2000" dirty="0"/>
              <a:t>Make the most of limited and heterogeneous compute</a:t>
            </a:r>
            <a:endParaRPr sz="2000" dirty="0"/>
          </a:p>
          <a:p>
            <a:pPr indent="-431789">
              <a:lnSpc>
                <a:spcPct val="120000"/>
              </a:lnSpc>
              <a:buSzPts val="1500"/>
            </a:pPr>
            <a:r>
              <a:rPr lang="en" sz="2000" dirty="0"/>
              <a:t>Find the perfect balance between feature extraction and model architecture</a:t>
            </a:r>
            <a:endParaRPr sz="2000" dirty="0"/>
          </a:p>
          <a:p>
            <a:pPr indent="-431789">
              <a:lnSpc>
                <a:spcPct val="120000"/>
              </a:lnSpc>
              <a:buSzPts val="1500"/>
            </a:pPr>
            <a:r>
              <a:rPr lang="en" sz="2000" dirty="0"/>
              <a:t>Recommendations based on real performance metrics</a:t>
            </a:r>
            <a:endParaRPr sz="2000" dirty="0"/>
          </a:p>
          <a:p>
            <a:pPr indent="-431789">
              <a:lnSpc>
                <a:spcPct val="120000"/>
              </a:lnSpc>
              <a:buSzPts val="1500"/>
            </a:pPr>
            <a:r>
              <a:rPr lang="en" sz="2000" dirty="0"/>
              <a:t>Built for constrained use cases to high end HW and complex use cases (e.g.: high-end CV)</a:t>
            </a:r>
            <a:endParaRPr sz="2000" dirty="0"/>
          </a:p>
          <a:p>
            <a:pPr indent="-431789">
              <a:lnSpc>
                <a:spcPct val="120000"/>
              </a:lnSpc>
              <a:buSzPts val="1500"/>
            </a:pPr>
            <a:r>
              <a:rPr lang="en" sz="2000" dirty="0"/>
              <a:t>Suggestions on optimal hardware target for use case</a:t>
            </a:r>
            <a:endParaRPr sz="2000" dirty="0"/>
          </a:p>
        </p:txBody>
      </p:sp>
      <p:pic>
        <p:nvPicPr>
          <p:cNvPr id="489" name="Google Shape;4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1" y="1812933"/>
            <a:ext cx="2139244" cy="6548815"/>
          </a:xfrm>
          <a:prstGeom prst="rect">
            <a:avLst/>
          </a:prstGeom>
          <a:noFill/>
          <a:ln>
            <a:noFill/>
          </a:ln>
          <a:effectLst>
            <a:outerShdw blurRad="190500" dist="12700" dir="5400000" rotWithShape="0">
              <a:schemeClr val="dk2">
                <a:alpha val="20000"/>
              </a:schemeClr>
            </a:outerShdw>
          </a:effectLst>
        </p:spPr>
      </p:pic>
      <p:pic>
        <p:nvPicPr>
          <p:cNvPr id="490" name="Google Shape;49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666" y="2117159"/>
            <a:ext cx="2174417" cy="6548815"/>
          </a:xfrm>
          <a:prstGeom prst="rect">
            <a:avLst/>
          </a:prstGeom>
          <a:noFill/>
          <a:ln>
            <a:noFill/>
          </a:ln>
          <a:effectLst>
            <a:outerShdw blurRad="190500" dist="12700" dir="5400000" rotWithShape="0">
              <a:schemeClr val="dk2">
                <a:alpha val="20000"/>
              </a:schemeClr>
            </a:outerShdw>
          </a:effectLst>
        </p:spPr>
      </p:pic>
      <p:pic>
        <p:nvPicPr>
          <p:cNvPr id="491" name="Google Shape;49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3045" y="1888965"/>
            <a:ext cx="2168023" cy="6548815"/>
          </a:xfrm>
          <a:prstGeom prst="rect">
            <a:avLst/>
          </a:prstGeom>
          <a:noFill/>
          <a:ln>
            <a:noFill/>
          </a:ln>
          <a:effectLst>
            <a:outerShdw blurRad="190500" dist="12700" dir="5400000" rotWithShape="0">
              <a:schemeClr val="dk2">
                <a:alpha val="2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1"/>
          <p:cNvSpPr txBox="1">
            <a:spLocks noGrp="1"/>
          </p:cNvSpPr>
          <p:nvPr>
            <p:ph type="title"/>
          </p:nvPr>
        </p:nvSpPr>
        <p:spPr>
          <a:xfrm>
            <a:off x="415600" y="69105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>
                <a:latin typeface="Barlow" pitchFamily="2" charset="77"/>
              </a:rPr>
              <a:t>FOMO: Faster objects, more objects</a:t>
            </a:r>
            <a:endParaRPr>
              <a:latin typeface="Barlow" pitchFamily="2" charset="77"/>
            </a:endParaRPr>
          </a:p>
        </p:txBody>
      </p:sp>
      <p:sp>
        <p:nvSpPr>
          <p:cNvPr id="497" name="Google Shape;497;p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893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Object detection on MCUs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10 fps on Arm Cortex-M7 MCU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Ultra fast on embedded Linux - 60 fps on RPi class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Better at detecting smaller and more numerous objects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Capable of segmentation and counting objects</a:t>
            </a:r>
            <a:endParaRPr dirty="0"/>
          </a:p>
        </p:txBody>
      </p:sp>
      <p:pic>
        <p:nvPicPr>
          <p:cNvPr id="499" name="Google Shape;4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300" y="1630573"/>
            <a:ext cx="4476400" cy="45369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2"/>
          <p:cNvSpPr txBox="1">
            <a:spLocks noGrp="1"/>
          </p:cNvSpPr>
          <p:nvPr>
            <p:ph type="title"/>
          </p:nvPr>
        </p:nvSpPr>
        <p:spPr>
          <a:xfrm>
            <a:off x="415600" y="69105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>
                <a:latin typeface="Barlow" pitchFamily="2" charset="77"/>
              </a:rPr>
              <a:t>Calibrate your application at scale</a:t>
            </a:r>
            <a:endParaRPr>
              <a:latin typeface="Barlow" pitchFamily="2" charset="77"/>
            </a:endParaRPr>
          </a:p>
        </p:txBody>
      </p:sp>
      <p:sp>
        <p:nvSpPr>
          <p:cNvPr id="505" name="Google Shape;505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8936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Test on realistic samples: 24 hours of real world audio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Understand the impact of post-processing while accounting for device constraints and latency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Choose your ideal balance between false activations and false rejections</a:t>
            </a:r>
            <a:endParaRPr dirty="0"/>
          </a:p>
          <a:p>
            <a:pPr>
              <a:lnSpc>
                <a:spcPct val="100000"/>
              </a:lnSpc>
            </a:pPr>
            <a:r>
              <a:rPr lang="en" dirty="0"/>
              <a:t>Leverage genetic algorithms to design optimal post-processing configuration</a:t>
            </a:r>
            <a:endParaRPr dirty="0"/>
          </a:p>
        </p:txBody>
      </p:sp>
      <p:pic>
        <p:nvPicPr>
          <p:cNvPr id="507" name="Google Shape;50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167" y="1696333"/>
            <a:ext cx="4103267" cy="44846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dk2">
                <a:alpha val="33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"/>
          <p:cNvSpPr txBox="1">
            <a:spLocks noGrp="1"/>
          </p:cNvSpPr>
          <p:nvPr>
            <p:ph type="title"/>
          </p:nvPr>
        </p:nvSpPr>
        <p:spPr>
          <a:xfrm>
            <a:off x="415600" y="69105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>
                <a:latin typeface="Barlow" pitchFamily="2" charset="77"/>
              </a:rPr>
              <a:t>Advanced enterprise infrastructure</a:t>
            </a:r>
            <a:endParaRPr dirty="0">
              <a:latin typeface="Barlow" pitchFamily="2" charset="77"/>
            </a:endParaRPr>
          </a:p>
        </p:txBody>
      </p:sp>
      <p:sp>
        <p:nvSpPr>
          <p:cNvPr id="513" name="Google Shape;513;p4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182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23323">
              <a:lnSpc>
                <a:spcPct val="100000"/>
              </a:lnSpc>
              <a:buSzPts val="1400"/>
            </a:pPr>
            <a:r>
              <a:rPr lang="en" sz="1867" dirty="0"/>
              <a:t>SSO for all of your enterprise’s users</a:t>
            </a:r>
            <a:endParaRPr sz="1867" dirty="0"/>
          </a:p>
          <a:p>
            <a:pPr indent="-423323">
              <a:lnSpc>
                <a:spcPct val="100000"/>
              </a:lnSpc>
              <a:buSzPts val="1400"/>
            </a:pPr>
            <a:r>
              <a:rPr lang="en" sz="1867" dirty="0"/>
              <a:t>Store, view and manage all of your enterprise’s data, projects and users</a:t>
            </a:r>
            <a:endParaRPr sz="1867" dirty="0"/>
          </a:p>
          <a:p>
            <a:pPr indent="-423323">
              <a:lnSpc>
                <a:spcPct val="100000"/>
              </a:lnSpc>
              <a:buSzPts val="1400"/>
            </a:pPr>
            <a:r>
              <a:rPr lang="en" sz="1867" dirty="0"/>
              <a:t>Unlock full team collaboration</a:t>
            </a:r>
            <a:endParaRPr sz="1867" dirty="0"/>
          </a:p>
          <a:p>
            <a:pPr indent="-423323">
              <a:lnSpc>
                <a:spcPct val="100000"/>
              </a:lnSpc>
              <a:buSzPts val="1400"/>
            </a:pPr>
            <a:r>
              <a:rPr lang="en" sz="1867" dirty="0"/>
              <a:t>Turn raw data into an ML ready dataset</a:t>
            </a:r>
            <a:endParaRPr sz="1867" dirty="0"/>
          </a:p>
          <a:p>
            <a:pPr indent="-423323">
              <a:lnSpc>
                <a:spcPct val="100000"/>
              </a:lnSpc>
              <a:buSzPts val="1400"/>
            </a:pPr>
            <a:r>
              <a:rPr lang="en" sz="1867" dirty="0"/>
              <a:t>Build advanced </a:t>
            </a:r>
            <a:r>
              <a:rPr lang="en" sz="1867" dirty="0" err="1"/>
              <a:t>queryable</a:t>
            </a:r>
            <a:r>
              <a:rPr lang="en" sz="1867" dirty="0"/>
              <a:t> datasets, with easy quality control</a:t>
            </a:r>
            <a:endParaRPr sz="1867" dirty="0"/>
          </a:p>
          <a:p>
            <a:pPr indent="-423323">
              <a:lnSpc>
                <a:spcPct val="100000"/>
              </a:lnSpc>
              <a:buSzPts val="1400"/>
            </a:pPr>
            <a:r>
              <a:rPr lang="en" sz="1867" dirty="0"/>
              <a:t>Save time and cost with cloud storage bucket integrations</a:t>
            </a:r>
            <a:endParaRPr sz="1867" dirty="0"/>
          </a:p>
          <a:p>
            <a:pPr indent="-423323">
              <a:lnSpc>
                <a:spcPct val="100000"/>
              </a:lnSpc>
              <a:buSzPts val="1400"/>
            </a:pPr>
            <a:r>
              <a:rPr lang="en" sz="1867" dirty="0"/>
              <a:t>Create upload portals to allow 3rd parties to upload data securely</a:t>
            </a:r>
            <a:endParaRPr sz="1867" dirty="0"/>
          </a:p>
        </p:txBody>
      </p:sp>
      <p:pic>
        <p:nvPicPr>
          <p:cNvPr id="515" name="Google Shape;515;p43"/>
          <p:cNvPicPr preferRelativeResize="0"/>
          <p:nvPr/>
        </p:nvPicPr>
        <p:blipFill rotWithShape="1">
          <a:blip r:embed="rId3">
            <a:alphaModFix/>
          </a:blip>
          <a:srcRect l="5279" r="7024"/>
          <a:stretch/>
        </p:blipFill>
        <p:spPr>
          <a:xfrm>
            <a:off x="6004934" y="2060734"/>
            <a:ext cx="5771465" cy="340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18C720BC-F1B8-4E89-B898-543F38DD4E15}"/>
              </a:ext>
            </a:extLst>
          </p:cNvPr>
          <p:cNvSpPr txBox="1"/>
          <p:nvPr/>
        </p:nvSpPr>
        <p:spPr>
          <a:xfrm>
            <a:off x="1524776" y="1951672"/>
            <a:ext cx="9142447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b="1" dirty="0">
                <a:solidFill>
                  <a:srgbClr val="FFFFFF"/>
                </a:solidFill>
                <a:latin typeface="Barlow"/>
              </a:rPr>
              <a:t>So what can you do with it? 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5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1612A-DC25-254F-AF51-9E847F02C23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2905760" y="355600"/>
            <a:ext cx="6502400" cy="6502400"/>
          </a:xfrm>
          <a:prstGeom prst="rect">
            <a:avLst/>
          </a:prstGeom>
        </p:spPr>
      </p:pic>
      <p:sp>
        <p:nvSpPr>
          <p:cNvPr id="4" name="Google Shape;98;p15">
            <a:extLst>
              <a:ext uri="{FF2B5EF4-FFF2-40B4-BE49-F238E27FC236}">
                <a16:creationId xmlns:a16="http://schemas.microsoft.com/office/drawing/2014/main" id="{83E54108-25B6-C14F-9521-8147FAC8BF9C}"/>
              </a:ext>
            </a:extLst>
          </p:cNvPr>
          <p:cNvSpPr txBox="1"/>
          <p:nvPr/>
        </p:nvSpPr>
        <p:spPr>
          <a:xfrm>
            <a:off x="2410460" y="1213008"/>
            <a:ext cx="737108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b="1" dirty="0">
                <a:solidFill>
                  <a:srgbClr val="FFFFFF"/>
                </a:solidFill>
                <a:latin typeface="Barlow"/>
              </a:rPr>
              <a:t>Remote Birding with the Raspberry Pi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3A6CF-B613-4842-8714-3E3A5A2EAD3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" y="2661920"/>
            <a:ext cx="1351280" cy="1351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D58BE0-E5B4-E34A-BC37-28BBABCE236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174480" y="3863340"/>
            <a:ext cx="3093720" cy="30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Birding Workflow</a:t>
            </a:r>
          </a:p>
        </p:txBody>
      </p:sp>
      <p:cxnSp>
        <p:nvCxnSpPr>
          <p:cNvPr id="6" name="Google Shape;106;p16">
            <a:extLst>
              <a:ext uri="{FF2B5EF4-FFF2-40B4-BE49-F238E27FC236}">
                <a16:creationId xmlns:a16="http://schemas.microsoft.com/office/drawing/2014/main" id="{81A0799C-60F6-A94E-9B24-11ED6E756337}"/>
              </a:ext>
            </a:extLst>
          </p:cNvPr>
          <p:cNvCxnSpPr>
            <a:cxnSpLocks/>
          </p:cNvCxnSpPr>
          <p:nvPr/>
        </p:nvCxnSpPr>
        <p:spPr>
          <a:xfrm>
            <a:off x="1344282" y="3800060"/>
            <a:ext cx="9572062" cy="23327"/>
          </a:xfrm>
          <a:prstGeom prst="straightConnector1">
            <a:avLst/>
          </a:prstGeom>
          <a:noFill/>
          <a:ln w="9525" cap="flat" cmpd="sng">
            <a:solidFill>
              <a:srgbClr val="1B3A5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" name="Google Shape;108;p16">
            <a:extLst>
              <a:ext uri="{FF2B5EF4-FFF2-40B4-BE49-F238E27FC236}">
                <a16:creationId xmlns:a16="http://schemas.microsoft.com/office/drawing/2014/main" id="{CF7AC235-D3AC-9A4C-86FE-D32DEDA50A57}"/>
              </a:ext>
            </a:extLst>
          </p:cNvPr>
          <p:cNvSpPr/>
          <p:nvPr/>
        </p:nvSpPr>
        <p:spPr>
          <a:xfrm>
            <a:off x="8100555" y="341249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" name="Google Shape;118;p16">
            <a:extLst>
              <a:ext uri="{FF2B5EF4-FFF2-40B4-BE49-F238E27FC236}">
                <a16:creationId xmlns:a16="http://schemas.microsoft.com/office/drawing/2014/main" id="{D509DC9F-2F3A-DF46-84F0-B4E06C9D882E}"/>
              </a:ext>
            </a:extLst>
          </p:cNvPr>
          <p:cNvSpPr/>
          <p:nvPr/>
        </p:nvSpPr>
        <p:spPr>
          <a:xfrm>
            <a:off x="19928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Google Shape;107;p16">
            <a:extLst>
              <a:ext uri="{FF2B5EF4-FFF2-40B4-BE49-F238E27FC236}">
                <a16:creationId xmlns:a16="http://schemas.microsoft.com/office/drawing/2014/main" id="{95BC171C-8678-FE4B-8E4E-01064B18D565}"/>
              </a:ext>
            </a:extLst>
          </p:cNvPr>
          <p:cNvSpPr/>
          <p:nvPr/>
        </p:nvSpPr>
        <p:spPr>
          <a:xfrm>
            <a:off x="1342031" y="3753285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9;p16">
            <a:extLst>
              <a:ext uri="{FF2B5EF4-FFF2-40B4-BE49-F238E27FC236}">
                <a16:creationId xmlns:a16="http://schemas.microsoft.com/office/drawing/2014/main" id="{F94CEE98-BF0B-9641-B45C-2947AC20E576}"/>
              </a:ext>
            </a:extLst>
          </p:cNvPr>
          <p:cNvSpPr/>
          <p:nvPr/>
        </p:nvSpPr>
        <p:spPr>
          <a:xfrm>
            <a:off x="403321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3" name="Google Shape;120;p16">
            <a:extLst>
              <a:ext uri="{FF2B5EF4-FFF2-40B4-BE49-F238E27FC236}">
                <a16:creationId xmlns:a16="http://schemas.microsoft.com/office/drawing/2014/main" id="{5BD0F3E4-94B0-0F43-B29B-1E8E97F3AC46}"/>
              </a:ext>
            </a:extLst>
          </p:cNvPr>
          <p:cNvSpPr/>
          <p:nvPr/>
        </p:nvSpPr>
        <p:spPr>
          <a:xfrm>
            <a:off x="3382381" y="3753285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1;p16">
            <a:extLst>
              <a:ext uri="{FF2B5EF4-FFF2-40B4-BE49-F238E27FC236}">
                <a16:creationId xmlns:a16="http://schemas.microsoft.com/office/drawing/2014/main" id="{31E6214D-DCF4-7945-AF11-69B3263D51FB}"/>
              </a:ext>
            </a:extLst>
          </p:cNvPr>
          <p:cNvSpPr/>
          <p:nvPr/>
        </p:nvSpPr>
        <p:spPr>
          <a:xfrm>
            <a:off x="60735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Google Shape;122;p16">
            <a:extLst>
              <a:ext uri="{FF2B5EF4-FFF2-40B4-BE49-F238E27FC236}">
                <a16:creationId xmlns:a16="http://schemas.microsoft.com/office/drawing/2014/main" id="{EC983B04-B466-8840-8166-6D861C40CB82}"/>
              </a:ext>
            </a:extLst>
          </p:cNvPr>
          <p:cNvSpPr/>
          <p:nvPr/>
        </p:nvSpPr>
        <p:spPr>
          <a:xfrm>
            <a:off x="5422731" y="3753285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4;p16">
            <a:extLst>
              <a:ext uri="{FF2B5EF4-FFF2-40B4-BE49-F238E27FC236}">
                <a16:creationId xmlns:a16="http://schemas.microsoft.com/office/drawing/2014/main" id="{66A017E0-506A-DF4E-98C3-9764D3521B73}"/>
              </a:ext>
            </a:extLst>
          </p:cNvPr>
          <p:cNvSpPr/>
          <p:nvPr/>
        </p:nvSpPr>
        <p:spPr>
          <a:xfrm>
            <a:off x="7463081" y="3753285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08;p16">
            <a:extLst>
              <a:ext uri="{FF2B5EF4-FFF2-40B4-BE49-F238E27FC236}">
                <a16:creationId xmlns:a16="http://schemas.microsoft.com/office/drawing/2014/main" id="{D7EBD1EC-2F22-4643-82A3-A348885224EB}"/>
              </a:ext>
            </a:extLst>
          </p:cNvPr>
          <p:cNvSpPr/>
          <p:nvPr/>
        </p:nvSpPr>
        <p:spPr>
          <a:xfrm>
            <a:off x="101542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Google Shape;125;p16">
            <a:extLst>
              <a:ext uri="{FF2B5EF4-FFF2-40B4-BE49-F238E27FC236}">
                <a16:creationId xmlns:a16="http://schemas.microsoft.com/office/drawing/2014/main" id="{EA198FC7-BFF1-4B46-85F3-F14992A9C6A5}"/>
              </a:ext>
            </a:extLst>
          </p:cNvPr>
          <p:cNvSpPr/>
          <p:nvPr/>
        </p:nvSpPr>
        <p:spPr>
          <a:xfrm>
            <a:off x="9503431" y="3753285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6;p16">
            <a:extLst>
              <a:ext uri="{FF2B5EF4-FFF2-40B4-BE49-F238E27FC236}">
                <a16:creationId xmlns:a16="http://schemas.microsoft.com/office/drawing/2014/main" id="{71F1971D-8903-5545-9B5E-AB3327496600}"/>
              </a:ext>
            </a:extLst>
          </p:cNvPr>
          <p:cNvSpPr txBox="1"/>
          <p:nvPr/>
        </p:nvSpPr>
        <p:spPr>
          <a:xfrm>
            <a:off x="3263443" y="4584524"/>
            <a:ext cx="24067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B3A52"/>
                </a:solidFill>
                <a:latin typeface="Barlow"/>
              </a:rPr>
              <a:t>Pi Camera</a:t>
            </a:r>
            <a:endParaRPr lang="en-US" sz="1200" dirty="0"/>
          </a:p>
          <a:p>
            <a:pPr algn="ctr"/>
            <a:r>
              <a:rPr lang="en" sz="1200" dirty="0">
                <a:solidFill>
                  <a:srgbClr val="1B3A52"/>
                </a:solidFill>
                <a:latin typeface="Barlow"/>
              </a:rPr>
              <a:t>Snap a quick picture of the bird</a:t>
            </a:r>
            <a:endParaRPr lang="en-US" sz="1200" dirty="0"/>
          </a:p>
        </p:txBody>
      </p:sp>
      <p:sp>
        <p:nvSpPr>
          <p:cNvPr id="20" name="Google Shape;127;p16">
            <a:extLst>
              <a:ext uri="{FF2B5EF4-FFF2-40B4-BE49-F238E27FC236}">
                <a16:creationId xmlns:a16="http://schemas.microsoft.com/office/drawing/2014/main" id="{06ABAE09-D5B1-DC47-B632-F9EFC6E9B06F}"/>
              </a:ext>
            </a:extLst>
          </p:cNvPr>
          <p:cNvSpPr txBox="1"/>
          <p:nvPr/>
        </p:nvSpPr>
        <p:spPr>
          <a:xfrm>
            <a:off x="1329184" y="2383328"/>
            <a:ext cx="217516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B3A52"/>
                </a:solidFill>
                <a:latin typeface="Barlow"/>
              </a:rPr>
              <a:t>PIR Motion Sensor</a:t>
            </a:r>
            <a:endParaRPr lang="en-US" dirty="0">
              <a:solidFill>
                <a:srgbClr val="1B3A52"/>
              </a:solidFill>
            </a:endParaRPr>
          </a:p>
          <a:p>
            <a:pPr algn="ctr"/>
            <a:r>
              <a:rPr lang="en" sz="1200" dirty="0">
                <a:solidFill>
                  <a:srgbClr val="1B3A52"/>
                </a:solidFill>
                <a:latin typeface="Barlow"/>
              </a:rPr>
              <a:t>Detect motion from a bird at the bird feeder with infrared</a:t>
            </a:r>
            <a:endParaRPr dirty="0">
              <a:solidFill>
                <a:srgbClr val="1B3A52"/>
              </a:solidFill>
            </a:endParaRPr>
          </a:p>
        </p:txBody>
      </p:sp>
      <p:sp>
        <p:nvSpPr>
          <p:cNvPr id="21" name="Google Shape;128;p16">
            <a:extLst>
              <a:ext uri="{FF2B5EF4-FFF2-40B4-BE49-F238E27FC236}">
                <a16:creationId xmlns:a16="http://schemas.microsoft.com/office/drawing/2014/main" id="{67ADEB45-3098-3146-8320-026172388CC9}"/>
              </a:ext>
            </a:extLst>
          </p:cNvPr>
          <p:cNvSpPr txBox="1"/>
          <p:nvPr/>
        </p:nvSpPr>
        <p:spPr>
          <a:xfrm>
            <a:off x="7489811" y="4584524"/>
            <a:ext cx="2088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B3A52"/>
                </a:solidFill>
                <a:latin typeface="Barlow"/>
              </a:rPr>
              <a:t>To the Cloud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Send data about the bird to </a:t>
            </a:r>
            <a:r>
              <a:rPr lang="en" sz="1200" dirty="0" err="1">
                <a:solidFill>
                  <a:srgbClr val="1B3A52"/>
                </a:solidFill>
                <a:latin typeface="Barlow"/>
              </a:rPr>
              <a:t>Notehub.io</a:t>
            </a:r>
            <a:endParaRPr lang="en-US" sz="1200" dirty="0"/>
          </a:p>
        </p:txBody>
      </p:sp>
      <p:sp>
        <p:nvSpPr>
          <p:cNvPr id="22" name="Google Shape;129;p16">
            <a:extLst>
              <a:ext uri="{FF2B5EF4-FFF2-40B4-BE49-F238E27FC236}">
                <a16:creationId xmlns:a16="http://schemas.microsoft.com/office/drawing/2014/main" id="{EBFB8042-3A18-4849-8738-82DDF20C7E43}"/>
              </a:ext>
            </a:extLst>
          </p:cNvPr>
          <p:cNvSpPr txBox="1"/>
          <p:nvPr/>
        </p:nvSpPr>
        <p:spPr>
          <a:xfrm>
            <a:off x="5477079" y="2383754"/>
            <a:ext cx="19287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1B3A52"/>
                </a:solidFill>
                <a:latin typeface="Barlow"/>
              </a:rPr>
              <a:t>TFLite</a:t>
            </a:r>
            <a:endParaRPr lang="en" sz="1200" b="1" dirty="0">
              <a:solidFill>
                <a:srgbClr val="1B3A52"/>
              </a:solidFill>
              <a:latin typeface="Barlow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Use an ML model for birds around the world</a:t>
            </a:r>
            <a:endParaRPr lang="en-US" sz="1200" dirty="0"/>
          </a:p>
        </p:txBody>
      </p:sp>
      <p:sp>
        <p:nvSpPr>
          <p:cNvPr id="23" name="Google Shape;130;p16">
            <a:extLst>
              <a:ext uri="{FF2B5EF4-FFF2-40B4-BE49-F238E27FC236}">
                <a16:creationId xmlns:a16="http://schemas.microsoft.com/office/drawing/2014/main" id="{6DCC12E9-789D-3747-8356-6D05C30EC2A6}"/>
              </a:ext>
            </a:extLst>
          </p:cNvPr>
          <p:cNvSpPr txBox="1"/>
          <p:nvPr/>
        </p:nvSpPr>
        <p:spPr>
          <a:xfrm>
            <a:off x="9410358" y="2383328"/>
            <a:ext cx="233843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B3A52"/>
                </a:solidFill>
                <a:latin typeface="Barlow"/>
              </a:rPr>
              <a:t>Twilio SMS</a:t>
            </a:r>
            <a:endParaRPr lang="en-US" sz="1200" dirty="0"/>
          </a:p>
          <a:p>
            <a:pPr algn="ctr"/>
            <a:r>
              <a:rPr lang="en" sz="1200" dirty="0" err="1">
                <a:solidFill>
                  <a:srgbClr val="1B3A52"/>
                </a:solidFill>
                <a:latin typeface="Barlow"/>
              </a:rPr>
              <a:t>Notehub.io</a:t>
            </a:r>
            <a:r>
              <a:rPr lang="en" sz="1200" dirty="0">
                <a:solidFill>
                  <a:srgbClr val="1B3A52"/>
                </a:solidFill>
                <a:latin typeface="Barlow"/>
              </a:rPr>
              <a:t> securely routes the data to Twilio for an SMS</a:t>
            </a:r>
            <a:endParaRPr lang="en-US" sz="1200" dirty="0"/>
          </a:p>
        </p:txBody>
      </p:sp>
      <p:pic>
        <p:nvPicPr>
          <p:cNvPr id="24" name="Picture 23" descr="A close up of a camera&#10;&#10;Description automatically generated with low confidence">
            <a:extLst>
              <a:ext uri="{FF2B5EF4-FFF2-40B4-BE49-F238E27FC236}">
                <a16:creationId xmlns:a16="http://schemas.microsoft.com/office/drawing/2014/main" id="{AE08D781-11E2-BC44-B64A-111274F4A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38" y="3351708"/>
            <a:ext cx="935812" cy="9358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1BF831-C166-FA46-8CD7-5E14EF948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523" y="3251245"/>
            <a:ext cx="1136738" cy="1136738"/>
          </a:xfrm>
          <a:prstGeom prst="rect">
            <a:avLst/>
          </a:prstGeom>
        </p:spPr>
      </p:pic>
      <p:pic>
        <p:nvPicPr>
          <p:cNvPr id="26" name="Picture 25" descr="Logo, icon&#10;&#10;Description automatically generated">
            <a:extLst>
              <a:ext uri="{FF2B5EF4-FFF2-40B4-BE49-F238E27FC236}">
                <a16:creationId xmlns:a16="http://schemas.microsoft.com/office/drawing/2014/main" id="{DF4A34BB-68E0-CE44-A72F-54F1F418F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07" y="3225037"/>
            <a:ext cx="1116711" cy="1116711"/>
          </a:xfrm>
          <a:prstGeom prst="rect">
            <a:avLst/>
          </a:prstGeom>
        </p:spPr>
      </p:pic>
      <p:pic>
        <p:nvPicPr>
          <p:cNvPr id="27" name="Picture 26" descr="A picture containing logo&#10;&#10;Description automatically generated">
            <a:extLst>
              <a:ext uri="{FF2B5EF4-FFF2-40B4-BE49-F238E27FC236}">
                <a16:creationId xmlns:a16="http://schemas.microsoft.com/office/drawing/2014/main" id="{377D4032-F301-7C46-8C96-537BAFE24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04" y="3401347"/>
            <a:ext cx="875022" cy="875022"/>
          </a:xfrm>
          <a:prstGeom prst="rect">
            <a:avLst/>
          </a:prstGeom>
        </p:spPr>
      </p:pic>
      <p:pic>
        <p:nvPicPr>
          <p:cNvPr id="28" name="Picture 27" descr="A picture containing text, sign, outdoor, vector graphics&#10;&#10;Description automatically generated">
            <a:extLst>
              <a:ext uri="{FF2B5EF4-FFF2-40B4-BE49-F238E27FC236}">
                <a16:creationId xmlns:a16="http://schemas.microsoft.com/office/drawing/2014/main" id="{08237B31-E40F-BB42-8B63-85E888F15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125" y="3345615"/>
            <a:ext cx="981565" cy="98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8C7D06-19C2-41F7-AA28-F820024D8B90}"/>
              </a:ext>
            </a:extLst>
          </p:cNvPr>
          <p:cNvSpPr txBox="1"/>
          <p:nvPr/>
        </p:nvSpPr>
        <p:spPr>
          <a:xfrm>
            <a:off x="114925" y="339776"/>
            <a:ext cx="444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CED9E1"/>
                </a:solidFill>
                <a:latin typeface="Barlow"/>
              </a:rPr>
              <a:t>01</a:t>
            </a:r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9B8C727-600D-984C-A417-5D772A28F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444" y="7497"/>
            <a:ext cx="13342887" cy="685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4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8C7D06-19C2-41F7-AA28-F820024D8B90}"/>
              </a:ext>
            </a:extLst>
          </p:cNvPr>
          <p:cNvSpPr txBox="1"/>
          <p:nvPr/>
        </p:nvSpPr>
        <p:spPr>
          <a:xfrm>
            <a:off x="114925" y="339776"/>
            <a:ext cx="444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CED9E1"/>
                </a:solidFill>
                <a:latin typeface="Barlow"/>
              </a:rPr>
              <a:t>01</a:t>
            </a:r>
            <a:endParaRPr lang="en-US">
              <a:solidFill>
                <a:srgbClr val="CED9E1"/>
              </a:solidFill>
              <a:latin typeface="Barlow"/>
              <a:cs typeface="Calibri"/>
            </a:endParaRPr>
          </a:p>
        </p:txBody>
      </p: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077D9-607B-164D-B237-628FD379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51"/>
            <a:ext cx="13677000" cy="685175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A0A4D50-0E4E-6145-AF7A-831DF88ACB34}"/>
              </a:ext>
            </a:extLst>
          </p:cNvPr>
          <p:cNvSpPr/>
          <p:nvPr/>
        </p:nvSpPr>
        <p:spPr>
          <a:xfrm>
            <a:off x="4318000" y="5872480"/>
            <a:ext cx="670560" cy="416560"/>
          </a:xfrm>
          <a:prstGeom prst="frame">
            <a:avLst/>
          </a:prstGeom>
          <a:solidFill>
            <a:srgbClr val="E71224"/>
          </a:solidFill>
          <a:ln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2BEB9F-EBE8-BF4C-AE79-3BB57AD85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70" y="0"/>
            <a:ext cx="5476259" cy="6858000"/>
          </a:xfrm>
          <a:prstGeom prst="rect">
            <a:avLst/>
          </a:prstGeom>
        </p:spPr>
      </p:pic>
      <p:pic>
        <p:nvPicPr>
          <p:cNvPr id="13314" name="Picture 2" descr="Gallus gallus - Monaco Nature Encyclopedia">
            <a:extLst>
              <a:ext uri="{FF2B5EF4-FFF2-40B4-BE49-F238E27FC236}">
                <a16:creationId xmlns:a16="http://schemas.microsoft.com/office/drawing/2014/main" id="{B4C0D31F-AB38-3F4B-841E-5183BC62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0" y="1208134"/>
            <a:ext cx="3599498" cy="42884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00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B8202D4-CC9B-0549-BA71-3E90E522F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078426"/>
            <a:ext cx="9398000" cy="2692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9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15">
            <a:extLst>
              <a:ext uri="{FF2B5EF4-FFF2-40B4-BE49-F238E27FC236}">
                <a16:creationId xmlns:a16="http://schemas.microsoft.com/office/drawing/2014/main" id="{83E54108-25B6-C14F-9521-8147FAC8BF9C}"/>
              </a:ext>
            </a:extLst>
          </p:cNvPr>
          <p:cNvSpPr txBox="1"/>
          <p:nvPr/>
        </p:nvSpPr>
        <p:spPr>
          <a:xfrm>
            <a:off x="2410460" y="2519307"/>
            <a:ext cx="737108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b="1" dirty="0">
                <a:solidFill>
                  <a:srgbClr val="FFFFFF"/>
                </a:solidFill>
                <a:latin typeface="Barlow"/>
              </a:rPr>
              <a:t>Build a Portable Speed Trap</a:t>
            </a: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1565C-7B67-E14D-9BFF-49F6458FB1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12860" y="3627303"/>
            <a:ext cx="3073400" cy="307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660181-B5DC-564C-B59B-92265C747BB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8735" y="-760776"/>
            <a:ext cx="3283639" cy="3283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ED507-82F1-954F-AE7F-CE06D6714AF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-190868" y="99152"/>
            <a:ext cx="1193403" cy="11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Uses </a:t>
            </a:r>
            <a:r>
              <a:rPr lang="en-US" b="1" dirty="0"/>
              <a:t>ML</a:t>
            </a:r>
            <a:r>
              <a:rPr lang="en-US" dirty="0"/>
              <a:t> to identify vehicles on the road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Uses a </a:t>
            </a:r>
            <a:r>
              <a:rPr lang="en-US" b="1" dirty="0"/>
              <a:t>doppler radar sensor </a:t>
            </a:r>
            <a:r>
              <a:rPr lang="en-US" dirty="0"/>
              <a:t>to gather speed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Uses a </a:t>
            </a:r>
            <a:r>
              <a:rPr lang="en-US" b="1" dirty="0"/>
              <a:t>Notecard</a:t>
            </a:r>
            <a:r>
              <a:rPr lang="en-US" dirty="0"/>
              <a:t> to relay aggregated data to cloud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Uses a </a:t>
            </a:r>
            <a:r>
              <a:rPr lang="en-US" b="1" dirty="0"/>
              <a:t>cloud-based dashboard </a:t>
            </a:r>
            <a:r>
              <a:rPr lang="en-US" dirty="0"/>
              <a:t>for reporting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>
                <a:solidFill>
                  <a:srgbClr val="1B3A52"/>
                </a:solidFill>
                <a:latin typeface="Barlow"/>
              </a:rPr>
              <a:t>Portable ”Speed Trap”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D183B-885C-8847-98EF-D5B1AE00182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27339" y="4073236"/>
            <a:ext cx="2875919" cy="28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99492-33AB-D546-8CCA-A4EFA29AC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68F39-3466-D846-8114-2DB76AFE4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92094C-2426-FF44-AFA5-2542DCC88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9" y="454561"/>
            <a:ext cx="11028602" cy="59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5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15">
            <a:extLst>
              <a:ext uri="{FF2B5EF4-FFF2-40B4-BE49-F238E27FC236}">
                <a16:creationId xmlns:a16="http://schemas.microsoft.com/office/drawing/2014/main" id="{83E54108-25B6-C14F-9521-8147FAC8BF9C}"/>
              </a:ext>
            </a:extLst>
          </p:cNvPr>
          <p:cNvSpPr txBox="1"/>
          <p:nvPr/>
        </p:nvSpPr>
        <p:spPr>
          <a:xfrm>
            <a:off x="2073331" y="2321004"/>
            <a:ext cx="8045337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b="1" dirty="0">
                <a:solidFill>
                  <a:srgbClr val="FFFFFF"/>
                </a:solidFill>
                <a:latin typeface="Barlow"/>
              </a:rPr>
              <a:t>Thermal Image Anomaly Detection</a:t>
            </a:r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E5640-C18D-4244-8B4B-226E216F6EB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547184" y="4120587"/>
            <a:ext cx="2552218" cy="2552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E0239-28AE-6E46-8FFE-1CD6020E0EE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0849" y="185194"/>
            <a:ext cx="2544502" cy="25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9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57B6E-CC4E-4F4C-AFAE-4953DB2BB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744" y="269992"/>
            <a:ext cx="4738512" cy="63180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050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CCF66-245C-E64C-B660-88C6C9382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5133"/>
            <a:ext cx="12191999" cy="5147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52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ECD2C-6645-9941-84CB-C0FC94046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08" y="1806928"/>
            <a:ext cx="7189183" cy="32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8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0E049-5297-5E44-A4F7-0E1EB8C53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44" y="809991"/>
            <a:ext cx="9389311" cy="52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858566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FFFFFF"/>
                </a:solidFill>
                <a:latin typeface="Barlow"/>
              </a:rPr>
              <a:t>Machine learning is the study of computer algorithms that improve automatically through experience and by the use of data. It is seen as a part of artificial intelligence.</a:t>
            </a:r>
            <a:endParaRPr lang="en" sz="3600" dirty="0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58650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E85D6B-84F4-A04E-B893-F963F9032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" y="1907852"/>
            <a:ext cx="12181859" cy="30422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6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C69276-4940-2E45-9C52-8A40E740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672"/>
            <a:ext cx="12192000" cy="22806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53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6F043-6440-9241-8A83-D2733364D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833" y="346427"/>
            <a:ext cx="5295900" cy="214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C98F8-9C20-7D43-B59A-91AA01DBC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46" y="2774245"/>
            <a:ext cx="3746500" cy="358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DFDEAE-B865-9644-86F3-F9B8E34BA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158750"/>
            <a:ext cx="5346700" cy="389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93038-388C-7448-9F57-5AB749D15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54" y="2663826"/>
            <a:ext cx="59436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2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8E2B3-E293-E144-B898-713CC3945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066" y="1130300"/>
            <a:ext cx="6129867" cy="4597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81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02936-F965-AD48-A42B-22C67EDD2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64" y="392794"/>
            <a:ext cx="6371872" cy="60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3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F7B313-9418-F541-9F15-70B0C740715F}"/>
              </a:ext>
            </a:extLst>
          </p:cNvPr>
          <p:cNvSpPr txBox="1"/>
          <p:nvPr/>
        </p:nvSpPr>
        <p:spPr>
          <a:xfrm>
            <a:off x="203200" y="257622"/>
            <a:ext cx="11785600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initialize variables for Edge Impulse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runner = None</a:t>
            </a:r>
          </a:p>
          <a:p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dir_path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os.path.dirname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os.path.realpath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(__file__))</a:t>
            </a:r>
          </a:p>
          <a:p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modelfile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os.path.join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dir_path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"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modelfile.eim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")</a:t>
            </a:r>
          </a:p>
          <a:p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initialize the Blues Wireless Notecard (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blues.io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productUID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keys.PRODUCT_UID</a:t>
            </a:r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port = I2C("/dev/i2c-1")</a:t>
            </a:r>
          </a:p>
          <a:p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nCard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notecard.OpenI2C(port, 0, 0)</a:t>
            </a:r>
          </a:p>
          <a:p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associate Notecard with a project on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Notehub.io</a:t>
            </a:r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hub.set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nCard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product=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productUID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mode="periodic", outbound=30, inbound=720)</a:t>
            </a:r>
          </a:p>
          <a:p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 main():</a:t>
            </a:r>
          </a:p>
          <a:p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print('MODEL: ' +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modelfile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with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ImageImpulseRunner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modelfile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as runner: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try: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model_info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runner.init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print('Loaded runner for "' +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model_info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['project']['owner'] + ' / ' +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model_info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['project']['name'] + '"')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labels =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model_info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['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model_parameters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']['labels']</a:t>
            </a:r>
          </a:p>
          <a:p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# grab image from thermal camera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filename =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thermal.takePicture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cv2.imread("images/" + filename)</a:t>
            </a:r>
          </a:p>
          <a:p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features, cropped =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runner.get_features_from_image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img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res =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runner.classify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(features)</a:t>
            </a:r>
          </a:p>
          <a:p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if "classification" in res["result"].keys():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note_body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{}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for label in labels: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score = res['result']['classification'][label]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print('%s: %.2f\t' % (label, score), end='')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note_body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[label] = round(score, 4)</a:t>
            </a:r>
          </a:p>
          <a:p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note.add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nCard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file="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thermal.qo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body=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note_body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900" dirty="0">
              <a:solidFill>
                <a:schemeClr val="tx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True: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main()</a:t>
            </a:r>
          </a:p>
          <a:p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90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time.sleep</a:t>
            </a:r>
            <a:r>
              <a:rPr lang="en-US" sz="90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(60 * 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EA5DA-B98D-124A-B67B-B22908D32B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22" y="2770619"/>
            <a:ext cx="3857978" cy="3857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33E49-18AE-904F-ADC3-5DBF17B8826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72777" y="423733"/>
            <a:ext cx="3857978" cy="3857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C9DCB-31D5-9041-AE81-20C58A589493}"/>
              </a:ext>
            </a:extLst>
          </p:cNvPr>
          <p:cNvSpPr txBox="1"/>
          <p:nvPr/>
        </p:nvSpPr>
        <p:spPr>
          <a:xfrm>
            <a:off x="2446960" y="3059668"/>
            <a:ext cx="7298079" cy="73866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4800" dirty="0">
                <a:latin typeface="Barlow"/>
              </a:rPr>
              <a:t> </a:t>
            </a:r>
            <a:r>
              <a:rPr lang="en-US" sz="4800" dirty="0" err="1">
                <a:latin typeface="Barlow"/>
              </a:rPr>
              <a:t>hackster.io</a:t>
            </a:r>
            <a:r>
              <a:rPr lang="en-US" sz="4800" dirty="0">
                <a:latin typeface="Barlow"/>
              </a:rPr>
              <a:t>/blues-wireless</a:t>
            </a:r>
          </a:p>
        </p:txBody>
      </p:sp>
    </p:spTree>
    <p:extLst>
      <p:ext uri="{BB962C8B-B14F-4D97-AF65-F5344CB8AC3E}">
        <p14:creationId xmlns:p14="http://schemas.microsoft.com/office/powerpoint/2010/main" val="1909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18C720BC-F1B8-4E89-B898-543F38DD4E15}"/>
              </a:ext>
            </a:extLst>
          </p:cNvPr>
          <p:cNvSpPr txBox="1"/>
          <p:nvPr/>
        </p:nvSpPr>
        <p:spPr>
          <a:xfrm>
            <a:off x="2281766" y="914544"/>
            <a:ext cx="762846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b="1" dirty="0">
                <a:solidFill>
                  <a:srgbClr val="FFFFFF"/>
                </a:solidFill>
                <a:latin typeface="Barlow"/>
              </a:rPr>
              <a:t>Lab! 🔨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2E663B-63F1-727A-55E1-5D436309CA2A}"/>
              </a:ext>
            </a:extLst>
          </p:cNvPr>
          <p:cNvSpPr txBox="1"/>
          <p:nvPr/>
        </p:nvSpPr>
        <p:spPr>
          <a:xfrm>
            <a:off x="1311965" y="3429000"/>
            <a:ext cx="9568068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Barlow"/>
              </a:rPr>
              <a:t>Edge Impulse Studio Account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Barlow"/>
              </a:rPr>
              <a:t>Node.js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Barlow"/>
              </a:rPr>
              <a:t>Edge Impulse CLI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npm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 –g edge-impulse-cli</a:t>
            </a:r>
            <a:endParaRPr lang="en-US" sz="4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0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915139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FFFFFF"/>
                </a:solidFill>
                <a:latin typeface="Barlow"/>
              </a:rPr>
              <a:t>Machine learning lets computers learn from data…versus being explicitly told what to do.</a:t>
            </a:r>
            <a:endParaRPr lang="en" sz="3600" dirty="0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01555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800" dirty="0">
                <a:latin typeface="Barlow" pitchFamily="2" charset="77"/>
              </a:rPr>
              <a:t>Paradigm Shift</a:t>
            </a:r>
            <a:endParaRPr sz="4800" dirty="0">
              <a:latin typeface="Barlow" pitchFamily="2" charset="77"/>
            </a:endParaRPr>
          </a:p>
        </p:txBody>
      </p:sp>
      <p:pic>
        <p:nvPicPr>
          <p:cNvPr id="530" name="Google Shape;530;p4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132" y="3791367"/>
            <a:ext cx="2093635" cy="1230767"/>
          </a:xfrm>
          <a:prstGeom prst="rect">
            <a:avLst/>
          </a:prstGeom>
          <a:noFill/>
          <a:ln>
            <a:noFill/>
          </a:ln>
          <a:effectLst>
            <a:outerShdw blurRad="157163" dist="12700" dir="4920000" rotWithShape="0">
              <a:srgbClr val="000000">
                <a:alpha val="35690"/>
              </a:srgbClr>
            </a:outerShdw>
          </a:effectLst>
        </p:spPr>
      </p:pic>
      <p:sp>
        <p:nvSpPr>
          <p:cNvPr id="531" name="Google Shape;531;p46"/>
          <p:cNvSpPr/>
          <p:nvPr/>
        </p:nvSpPr>
        <p:spPr>
          <a:xfrm>
            <a:off x="2866433" y="2194367"/>
            <a:ext cx="1471600" cy="596000"/>
          </a:xfrm>
          <a:prstGeom prst="roundRect">
            <a:avLst>
              <a:gd name="adj" fmla="val 16667"/>
            </a:avLst>
          </a:prstGeom>
          <a:solidFill>
            <a:srgbClr val="E7E7F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Aft>
                <a:spcPts val="267"/>
              </a:spcAft>
            </a:pPr>
            <a:r>
              <a:rPr lang="en" sz="1600" b="1" dirty="0">
                <a:solidFill>
                  <a:schemeClr val="accent1"/>
                </a:solidFill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Rules</a:t>
            </a:r>
            <a:endParaRPr sz="1200" b="1" dirty="0">
              <a:solidFill>
                <a:schemeClr val="accent1"/>
              </a:solidFill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2" name="Google Shape;532;p46"/>
          <p:cNvSpPr/>
          <p:nvPr/>
        </p:nvSpPr>
        <p:spPr>
          <a:xfrm>
            <a:off x="2866433" y="2948833"/>
            <a:ext cx="1471600" cy="59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Aft>
                <a:spcPts val="267"/>
              </a:spcAft>
            </a:pPr>
            <a:r>
              <a:rPr lang="en" sz="1600" b="1" dirty="0">
                <a:latin typeface="Barlow" pitchFamily="2" charset="77"/>
                <a:ea typeface="Montserrat Medium"/>
                <a:cs typeface="Montserrat Medium"/>
                <a:sym typeface="Montserrat Medium"/>
              </a:rPr>
              <a:t>Data</a:t>
            </a:r>
            <a:endParaRPr sz="1400" b="1" dirty="0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33" name="Google Shape;533;p46"/>
          <p:cNvSpPr/>
          <p:nvPr/>
        </p:nvSpPr>
        <p:spPr>
          <a:xfrm>
            <a:off x="2866433" y="5277573"/>
            <a:ext cx="1471600" cy="59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Aft>
                <a:spcPts val="267"/>
              </a:spcAft>
            </a:pPr>
            <a:r>
              <a:rPr lang="en" sz="1600" b="1" dirty="0">
                <a:latin typeface="Barlow" pitchFamily="2" charset="77"/>
                <a:ea typeface="Montserrat Medium"/>
                <a:cs typeface="Montserrat Medium"/>
                <a:sym typeface="Montserrat Medium"/>
              </a:rPr>
              <a:t>Answers</a:t>
            </a:r>
            <a:endParaRPr sz="1400" b="1" dirty="0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34" name="Google Shape;534;p46"/>
          <p:cNvSpPr/>
          <p:nvPr/>
        </p:nvSpPr>
        <p:spPr>
          <a:xfrm>
            <a:off x="7807633" y="5277573"/>
            <a:ext cx="1471600" cy="596000"/>
          </a:xfrm>
          <a:prstGeom prst="roundRect">
            <a:avLst>
              <a:gd name="adj" fmla="val 16667"/>
            </a:avLst>
          </a:prstGeom>
          <a:solidFill>
            <a:srgbClr val="E7E7F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Aft>
                <a:spcPts val="267"/>
              </a:spcAft>
            </a:pPr>
            <a:r>
              <a:rPr lang="en" sz="1600" b="1" dirty="0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Rules</a:t>
            </a:r>
            <a:endParaRPr sz="1400" b="1" dirty="0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5" name="Google Shape;535;p46"/>
          <p:cNvSpPr/>
          <p:nvPr/>
        </p:nvSpPr>
        <p:spPr>
          <a:xfrm>
            <a:off x="7807633" y="2948833"/>
            <a:ext cx="1471600" cy="59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Aft>
                <a:spcPts val="267"/>
              </a:spcAft>
            </a:pPr>
            <a:r>
              <a:rPr lang="en" sz="1600" b="1" dirty="0">
                <a:latin typeface="Barlow" pitchFamily="2" charset="77"/>
                <a:ea typeface="Montserrat Medium"/>
                <a:cs typeface="Montserrat Medium"/>
                <a:sym typeface="Montserrat Medium"/>
              </a:rPr>
              <a:t>Data</a:t>
            </a:r>
            <a:endParaRPr sz="1400" b="1" dirty="0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36" name="Google Shape;536;p46"/>
          <p:cNvSpPr/>
          <p:nvPr/>
        </p:nvSpPr>
        <p:spPr>
          <a:xfrm>
            <a:off x="7807633" y="2194367"/>
            <a:ext cx="1471600" cy="59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Aft>
                <a:spcPts val="267"/>
              </a:spcAft>
            </a:pPr>
            <a:r>
              <a:rPr lang="en" sz="1600" b="1" dirty="0">
                <a:latin typeface="Barlow" pitchFamily="2" charset="77"/>
                <a:ea typeface="Montserrat Medium"/>
                <a:cs typeface="Montserrat Medium"/>
                <a:sym typeface="Montserrat Medium"/>
              </a:rPr>
              <a:t>Answers</a:t>
            </a:r>
            <a:endParaRPr sz="1200" b="1" dirty="0">
              <a:latin typeface="Barlow" pitchFamily="2" charset="77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37" name="Google Shape;537;p4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2401" y="3791366"/>
            <a:ext cx="1982057" cy="1230767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rgbClr val="000000">
                <a:alpha val="23000"/>
              </a:srgbClr>
            </a:outerShdw>
          </a:effectLst>
        </p:spPr>
      </p:pic>
      <p:sp>
        <p:nvSpPr>
          <p:cNvPr id="538" name="Google Shape;538;p46"/>
          <p:cNvSpPr txBox="1"/>
          <p:nvPr/>
        </p:nvSpPr>
        <p:spPr>
          <a:xfrm>
            <a:off x="1704874" y="1427200"/>
            <a:ext cx="35635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b="1" dirty="0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Traditional Programming (Strict)</a:t>
            </a:r>
            <a:endParaRPr b="1" dirty="0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9" name="Google Shape;539;p46"/>
          <p:cNvSpPr txBox="1"/>
          <p:nvPr/>
        </p:nvSpPr>
        <p:spPr>
          <a:xfrm>
            <a:off x="7176594" y="1427200"/>
            <a:ext cx="306700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b="1" dirty="0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Machine Learning (Flexible)</a:t>
            </a:r>
            <a:endParaRPr b="1" dirty="0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40" name="Google Shape;54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264" y="5479452"/>
            <a:ext cx="547869" cy="192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46"/>
          <p:cNvCxnSpPr>
            <a:endCxn id="540" idx="1"/>
          </p:cNvCxnSpPr>
          <p:nvPr/>
        </p:nvCxnSpPr>
        <p:spPr>
          <a:xfrm rot="5400000">
            <a:off x="743664" y="3760167"/>
            <a:ext cx="3130000" cy="500800"/>
          </a:xfrm>
          <a:prstGeom prst="bentConnector4">
            <a:avLst>
              <a:gd name="adj1" fmla="val 317"/>
              <a:gd name="adj2" fmla="val 163399"/>
            </a:avLst>
          </a:prstGeom>
          <a:noFill/>
          <a:ln w="19050" cap="flat" cmpd="sng">
            <a:solidFill>
              <a:srgbClr val="C9C9C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2" name="Google Shape;54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9534598" y="5479452"/>
            <a:ext cx="547869" cy="192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Google Shape;543;p46"/>
          <p:cNvCxnSpPr>
            <a:endCxn id="542" idx="1"/>
          </p:cNvCxnSpPr>
          <p:nvPr/>
        </p:nvCxnSpPr>
        <p:spPr>
          <a:xfrm rot="-5400000" flipH="1">
            <a:off x="8258467" y="3751567"/>
            <a:ext cx="3100000" cy="548000"/>
          </a:xfrm>
          <a:prstGeom prst="bentConnector4">
            <a:avLst>
              <a:gd name="adj1" fmla="val -647"/>
              <a:gd name="adj2" fmla="val 157938"/>
            </a:avLst>
          </a:prstGeom>
          <a:noFill/>
          <a:ln w="19050" cap="flat" cmpd="sng">
            <a:solidFill>
              <a:srgbClr val="C9C9C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46"/>
          <p:cNvSpPr/>
          <p:nvPr/>
        </p:nvSpPr>
        <p:spPr>
          <a:xfrm>
            <a:off x="1081267" y="3653367"/>
            <a:ext cx="1286400" cy="482000"/>
          </a:xfrm>
          <a:prstGeom prst="roundRect">
            <a:avLst>
              <a:gd name="adj" fmla="val 50000"/>
            </a:avLst>
          </a:prstGeom>
          <a:solidFill>
            <a:srgbClr val="32325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 b="1" i="1" dirty="0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rPr>
              <a:t>Adapt the rules</a:t>
            </a:r>
            <a:endParaRPr sz="1200" b="1" i="1" dirty="0">
              <a:solidFill>
                <a:schemeClr val="lt1"/>
              </a:solidFill>
              <a:latin typeface="Barlow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9782900" y="3653367"/>
            <a:ext cx="1286400" cy="482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200" b="1" i="1" dirty="0">
                <a:solidFill>
                  <a:schemeClr val="lt1"/>
                </a:solidFill>
                <a:latin typeface="Barlow" pitchFamily="2" charset="77"/>
                <a:ea typeface="Montserrat"/>
                <a:cs typeface="Montserrat"/>
                <a:sym typeface="Montserrat"/>
              </a:rPr>
              <a:t>Collect more data</a:t>
            </a:r>
            <a:endParaRPr sz="1200" b="1" i="1" dirty="0">
              <a:solidFill>
                <a:schemeClr val="lt1"/>
              </a:solidFill>
              <a:latin typeface="Barlow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46"/>
          <p:cNvSpPr txBox="1"/>
          <p:nvPr/>
        </p:nvSpPr>
        <p:spPr>
          <a:xfrm>
            <a:off x="5478800" y="3469267"/>
            <a:ext cx="1234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3200" dirty="0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vs</a:t>
            </a:r>
            <a:endParaRPr sz="1200" dirty="0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18C720BC-F1B8-4E89-B898-543F38DD4E15}"/>
              </a:ext>
            </a:extLst>
          </p:cNvPr>
          <p:cNvSpPr txBox="1"/>
          <p:nvPr/>
        </p:nvSpPr>
        <p:spPr>
          <a:xfrm>
            <a:off x="987675" y="1213008"/>
            <a:ext cx="1021665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b="1" dirty="0">
                <a:solidFill>
                  <a:srgbClr val="FFFFFF"/>
                </a:solidFill>
                <a:latin typeface="Barlow"/>
              </a:rPr>
              <a:t>Edge Computing</a:t>
            </a:r>
          </a:p>
          <a:p>
            <a:pPr algn="ctr"/>
            <a:r>
              <a:rPr lang="en" sz="9600" b="1" dirty="0">
                <a:solidFill>
                  <a:srgbClr val="FFFFFF"/>
                </a:solidFill>
                <a:latin typeface="Barlow"/>
              </a:rPr>
              <a:t>+</a:t>
            </a:r>
          </a:p>
          <a:p>
            <a:pPr algn="ctr"/>
            <a:r>
              <a:rPr lang="en" sz="9600" b="1" dirty="0">
                <a:solidFill>
                  <a:srgbClr val="FFFFFF"/>
                </a:solidFill>
                <a:latin typeface="Barlow"/>
              </a:rPr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7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800" dirty="0">
                <a:latin typeface="Barlow" pitchFamily="2" charset="77"/>
              </a:rPr>
              <a:t>Benefits of Edge ML</a:t>
            </a:r>
            <a:endParaRPr sz="4800" dirty="0">
              <a:latin typeface="Barlow" pitchFamily="2" charset="77"/>
            </a:endParaRPr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415600" y="2885633"/>
            <a:ext cx="3616000" cy="9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Add new differentiating features, become a market leader by standing out from your competition 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3"/>
          </p:nvPr>
        </p:nvSpPr>
        <p:spPr>
          <a:xfrm>
            <a:off x="415600" y="2416533"/>
            <a:ext cx="3616000" cy="5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b="1" dirty="0">
                <a:latin typeface="Barlow" pitchFamily="2" charset="77"/>
              </a:rPr>
              <a:t>Innovation</a:t>
            </a:r>
            <a:endParaRPr b="1" dirty="0">
              <a:latin typeface="Barlow" pitchFamily="2" charset="77"/>
            </a:endParaRPr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5"/>
          </p:nvPr>
        </p:nvSpPr>
        <p:spPr>
          <a:xfrm>
            <a:off x="415600" y="5362900"/>
            <a:ext cx="3616000" cy="9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dirty="0"/>
              <a:t>Save on storage and compute costs by not sending raw data constantly to the cloud</a:t>
            </a:r>
            <a:endParaRPr dirty="0"/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8"/>
          </p:nvPr>
        </p:nvSpPr>
        <p:spPr>
          <a:xfrm>
            <a:off x="4288000" y="2885633"/>
            <a:ext cx="3616000" cy="9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Data stays on the device, gets processed locally and drives remote alerts, notifications, and actions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9"/>
          </p:nvPr>
        </p:nvSpPr>
        <p:spPr>
          <a:xfrm>
            <a:off x="4288000" y="2416533"/>
            <a:ext cx="3616000" cy="5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b="1" dirty="0">
                <a:latin typeface="Barlow" pitchFamily="2" charset="77"/>
              </a:rPr>
              <a:t>Privacy</a:t>
            </a:r>
            <a:endParaRPr b="1" dirty="0">
              <a:latin typeface="Barlow" pitchFamily="2" charset="77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4"/>
          </p:nvPr>
        </p:nvSpPr>
        <p:spPr>
          <a:xfrm>
            <a:off x="4288000" y="5362900"/>
            <a:ext cx="3616000" cy="9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Be operational in low connectivity environments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15"/>
          </p:nvPr>
        </p:nvSpPr>
        <p:spPr>
          <a:xfrm>
            <a:off x="4288000" y="4893800"/>
            <a:ext cx="3616000" cy="5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b="1" dirty="0">
                <a:latin typeface="Barlow" pitchFamily="2" charset="77"/>
              </a:rPr>
              <a:t>Reliability</a:t>
            </a:r>
            <a:endParaRPr b="1" dirty="0">
              <a:latin typeface="Barlow" pitchFamily="2" charset="77"/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17"/>
          </p:nvPr>
        </p:nvSpPr>
        <p:spPr>
          <a:xfrm>
            <a:off x="8160400" y="2885633"/>
            <a:ext cx="3616000" cy="9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Stay operational for longer periods of time</a:t>
            </a:r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18"/>
          </p:nvPr>
        </p:nvSpPr>
        <p:spPr>
          <a:xfrm>
            <a:off x="8160400" y="2416533"/>
            <a:ext cx="3616000" cy="5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b="1" dirty="0">
                <a:latin typeface="Barlow" pitchFamily="2" charset="77"/>
              </a:rPr>
              <a:t>Power</a:t>
            </a:r>
            <a:endParaRPr b="1" dirty="0">
              <a:latin typeface="Barlow" pitchFamily="2" charset="77"/>
            </a:endParaRPr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20"/>
          </p:nvPr>
        </p:nvSpPr>
        <p:spPr>
          <a:xfrm>
            <a:off x="8160400" y="5362900"/>
            <a:ext cx="3616000" cy="94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Process data real-time on the edge device, without having to wait for a response back from the cloud</a:t>
            </a:r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21"/>
          </p:nvPr>
        </p:nvSpPr>
        <p:spPr>
          <a:xfrm>
            <a:off x="8160400" y="4893800"/>
            <a:ext cx="3616000" cy="5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b="1">
                <a:latin typeface="Barlow" pitchFamily="2" charset="77"/>
              </a:rPr>
              <a:t>Latency</a:t>
            </a:r>
            <a:endParaRPr b="1">
              <a:latin typeface="Barlow" pitchFamily="2" charset="77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524900" y="1760400"/>
            <a:ext cx="570800" cy="5708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4397300" y="1760400"/>
            <a:ext cx="570800" cy="570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8269700" y="1760400"/>
            <a:ext cx="570800" cy="5708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524900" y="4242467"/>
            <a:ext cx="570800" cy="5708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4397300" y="4242467"/>
            <a:ext cx="570800" cy="5708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8269700" y="4242467"/>
            <a:ext cx="570800" cy="570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34" y="1899879"/>
            <a:ext cx="321133" cy="32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134" y="1921934"/>
            <a:ext cx="321135" cy="25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4534" y="1903067"/>
            <a:ext cx="321132" cy="28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30201" y="4407386"/>
            <a:ext cx="249801" cy="24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734" y="4377206"/>
            <a:ext cx="321133" cy="32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7799" y="4387267"/>
            <a:ext cx="249789" cy="2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53;p25">
            <a:extLst>
              <a:ext uri="{FF2B5EF4-FFF2-40B4-BE49-F238E27FC236}">
                <a16:creationId xmlns:a16="http://schemas.microsoft.com/office/drawing/2014/main" id="{635F2A4E-A924-0D47-AD9D-775E8CF78076}"/>
              </a:ext>
            </a:extLst>
          </p:cNvPr>
          <p:cNvSpPr txBox="1">
            <a:spLocks/>
          </p:cNvSpPr>
          <p:nvPr/>
        </p:nvSpPr>
        <p:spPr>
          <a:xfrm>
            <a:off x="415600" y="4893800"/>
            <a:ext cx="3616000" cy="57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 ExtraBold"/>
              <a:buNone/>
              <a:defRPr sz="2000" kern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68580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b="1" dirty="0">
                <a:latin typeface="Barlow" pitchFamily="2" charset="77"/>
              </a:rPr>
              <a:t>Cost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build="p"/>
      <p:bldP spid="147" grpId="0" build="p"/>
      <p:bldP spid="148" grpId="0" build="p"/>
      <p:bldP spid="150" grpId="0" build="p"/>
      <p:bldP spid="151" grpId="0" build="p"/>
      <p:bldP spid="152" grpId="0" build="p"/>
      <p:bldP spid="153" grpId="0" build="p"/>
      <p:bldP spid="154" grpId="0" build="p"/>
      <p:bldP spid="155" grpId="0" build="p"/>
      <p:bldP spid="156" grpId="0" build="p"/>
      <p:bldP spid="157" grpId="0" build="p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/>
        </p:nvSpPr>
        <p:spPr>
          <a:xfrm>
            <a:off x="0" y="0"/>
            <a:ext cx="12213200" cy="6858000"/>
          </a:xfrm>
          <a:prstGeom prst="rect">
            <a:avLst/>
          </a:prstGeom>
          <a:solidFill>
            <a:srgbClr val="5E72E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-10600" y="3334400"/>
            <a:ext cx="12213200" cy="3523600"/>
          </a:xfrm>
          <a:prstGeom prst="rect">
            <a:avLst/>
          </a:prstGeom>
          <a:solidFill>
            <a:srgbClr val="32325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554733" y="1636708"/>
            <a:ext cx="2660400" cy="4377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415600" y="4917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" dirty="0">
                <a:solidFill>
                  <a:schemeClr val="lt1"/>
                </a:solidFill>
                <a:latin typeface="Barlow" pitchFamily="2" charset="77"/>
                <a:sym typeface="Montserrat ExtraBold"/>
              </a:rPr>
              <a:t>Edge ML Solutions</a:t>
            </a:r>
            <a:endParaRPr dirty="0">
              <a:solidFill>
                <a:schemeClr val="lt1"/>
              </a:solidFill>
              <a:latin typeface="Barlow" pitchFamily="2" charset="77"/>
              <a:sym typeface="Montserrat ExtraBold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1088983" y="3458232"/>
            <a:ext cx="1591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b="1" dirty="0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Wearables</a:t>
            </a:r>
            <a:endParaRPr sz="1600" b="1" dirty="0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101" y="1959573"/>
            <a:ext cx="2121032" cy="141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>
            <a:spLocks noGrp="1"/>
          </p:cNvSpPr>
          <p:nvPr>
            <p:ph type="body" idx="4294967295"/>
          </p:nvPr>
        </p:nvSpPr>
        <p:spPr>
          <a:xfrm>
            <a:off x="718283" y="3869317"/>
            <a:ext cx="2333200" cy="105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Voice Commands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Health Prediction 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Activity Detection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Gesture Recognition 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Acoustic Event Detection</a:t>
            </a:r>
            <a:endParaRPr sz="1227"/>
          </a:p>
        </p:txBody>
      </p:sp>
      <p:sp>
        <p:nvSpPr>
          <p:cNvPr id="221" name="Google Shape;221;p28"/>
          <p:cNvSpPr/>
          <p:nvPr/>
        </p:nvSpPr>
        <p:spPr>
          <a:xfrm>
            <a:off x="3365151" y="1636724"/>
            <a:ext cx="2660400" cy="4377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3899372" y="3458233"/>
            <a:ext cx="1591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b="1" dirty="0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Spaces</a:t>
            </a:r>
            <a:endParaRPr sz="1600" b="1" dirty="0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4294967295"/>
          </p:nvPr>
        </p:nvSpPr>
        <p:spPr>
          <a:xfrm>
            <a:off x="3528688" y="3869317"/>
            <a:ext cx="2333200" cy="129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Voice Commands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Appliance Smart Sensing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Fire Detection 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People Counting 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HVAC Maintenance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Acoustic Event Detection</a:t>
            </a:r>
            <a:endParaRPr sz="1227"/>
          </a:p>
        </p:txBody>
      </p:sp>
      <p:sp>
        <p:nvSpPr>
          <p:cNvPr id="224" name="Google Shape;224;p28"/>
          <p:cNvSpPr/>
          <p:nvPr/>
        </p:nvSpPr>
        <p:spPr>
          <a:xfrm>
            <a:off x="6175567" y="1636707"/>
            <a:ext cx="2660400" cy="4377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6709767" y="3458233"/>
            <a:ext cx="1591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b="1" dirty="0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Industry</a:t>
            </a:r>
            <a:endParaRPr sz="1600" b="1" dirty="0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4294967295"/>
          </p:nvPr>
        </p:nvSpPr>
        <p:spPr>
          <a:xfrm>
            <a:off x="6339083" y="3869317"/>
            <a:ext cx="2333200" cy="129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PDM - Motors 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Power Grid Monitoring 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Worker Safety 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Manufacturing Quality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Analog Meter Reading 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Smart Robotics</a:t>
            </a:r>
            <a:endParaRPr sz="1227"/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233" y="1959574"/>
            <a:ext cx="2121019" cy="14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/>
          <p:nvPr/>
        </p:nvSpPr>
        <p:spPr>
          <a:xfrm>
            <a:off x="8989267" y="1636707"/>
            <a:ext cx="2660400" cy="4377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Barlow" pitchFamily="2" charset="77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9523495" y="3458233"/>
            <a:ext cx="1591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b="1" dirty="0">
                <a:latin typeface="Barlow" pitchFamily="2" charset="77"/>
                <a:ea typeface="Montserrat ExtraBold"/>
                <a:cs typeface="Montserrat ExtraBold"/>
                <a:sym typeface="Montserrat ExtraBold"/>
              </a:rPr>
              <a:t>Logistics</a:t>
            </a:r>
            <a:endParaRPr sz="1600" b="1" dirty="0">
              <a:latin typeface="Barlow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4294967295"/>
          </p:nvPr>
        </p:nvSpPr>
        <p:spPr>
          <a:xfrm>
            <a:off x="9152800" y="3869317"/>
            <a:ext cx="2333200" cy="87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Asset Tracking 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Worker Safety 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Smart Cameras </a:t>
            </a:r>
            <a:endParaRPr sz="1227"/>
          </a:p>
          <a:p>
            <a:pPr marL="243834" indent="-138849">
              <a:spcBef>
                <a:spcPts val="0"/>
              </a:spcBef>
              <a:buSzPts val="920"/>
              <a:buChar char="●"/>
            </a:pPr>
            <a:r>
              <a:rPr lang="en" sz="1227"/>
              <a:t>Battery Monitoring </a:t>
            </a:r>
            <a:endParaRPr sz="1227"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3050" y="1959574"/>
            <a:ext cx="2152516" cy="141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6">
            <a:alphaModFix/>
          </a:blip>
          <a:srcRect l="26275"/>
          <a:stretch/>
        </p:blipFill>
        <p:spPr>
          <a:xfrm>
            <a:off x="3670085" y="1959573"/>
            <a:ext cx="2084540" cy="14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251833" y="6272867"/>
            <a:ext cx="4000000" cy="34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667" dirty="0">
                <a:solidFill>
                  <a:schemeClr val="lt1"/>
                </a:solidFill>
                <a:latin typeface="Barlow" pitchFamily="2" charset="77"/>
                <a:ea typeface="Montserrat Medium"/>
                <a:cs typeface="Montserrat Medium"/>
                <a:sym typeface="Montserrat Medium"/>
              </a:rPr>
              <a:t>Copyright © Edge Impulse Inc.</a:t>
            </a:r>
            <a:endParaRPr sz="800" dirty="0">
              <a:solidFill>
                <a:schemeClr val="lt1"/>
              </a:solidFill>
              <a:latin typeface="Barlow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20" grpId="0" uiExpand="1" build="p"/>
      <p:bldP spid="222" grpId="0"/>
      <p:bldP spid="223" grpId="0" uiExpand="1" build="p"/>
      <p:bldP spid="225" grpId="0"/>
      <p:bldP spid="226" grpId="0" uiExpand="1" build="p"/>
      <p:bldP spid="229" grpId="0"/>
      <p:bldP spid="23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Blues Inc (colors)">
      <a:dk1>
        <a:srgbClr val="1A3A52"/>
      </a:dk1>
      <a:lt1>
        <a:srgbClr val="FFFFFF"/>
      </a:lt1>
      <a:dk2>
        <a:srgbClr val="1F282E"/>
      </a:dk2>
      <a:lt2>
        <a:srgbClr val="F7FAFB"/>
      </a:lt2>
      <a:accent1>
        <a:srgbClr val="416680"/>
      </a:accent1>
      <a:accent2>
        <a:srgbClr val="FF6A6A"/>
      </a:accent2>
      <a:accent3>
        <a:srgbClr val="A0AEB9"/>
      </a:accent3>
      <a:accent4>
        <a:srgbClr val="FEBA2B"/>
      </a:accent4>
      <a:accent5>
        <a:srgbClr val="8BCEDA"/>
      </a:accent5>
      <a:accent6>
        <a:srgbClr val="4CDD6C"/>
      </a:accent6>
      <a:hlink>
        <a:srgbClr val="00B9FF"/>
      </a:hlink>
      <a:folHlink>
        <a:srgbClr val="0099D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t" anchorCtr="0">
        <a:spAutoFit/>
      </a:bodyPr>
      <a:lstStyle>
        <a:defPPr algn="l">
          <a:defRPr sz="1600" dirty="0">
            <a:latin typeface="Barlow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6A1B20-27C6-DF46-8614-A553E7C7EBC3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7862</TotalTime>
  <Words>1289</Words>
  <Application>Microsoft Macintosh PowerPoint</Application>
  <PresentationFormat>Widescreen</PresentationFormat>
  <Paragraphs>262</Paragraphs>
  <Slides>46</Slides>
  <Notes>46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Barlow</vt:lpstr>
      <vt:lpstr>Calibri</vt:lpstr>
      <vt:lpstr>Menlo</vt:lpstr>
      <vt:lpstr>Montserrat</vt:lpstr>
      <vt:lpstr>Montserrat ExtraBold</vt:lpstr>
      <vt:lpstr>Montserrat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Paradigm Shift</vt:lpstr>
      <vt:lpstr>PowerPoint Presentation</vt:lpstr>
      <vt:lpstr>Benefits of Edge ML</vt:lpstr>
      <vt:lpstr>Edge ML Solutions</vt:lpstr>
      <vt:lpstr>PowerPoint Presentation</vt:lpstr>
      <vt:lpstr>The developer-first edge ML platform</vt:lpstr>
      <vt:lpstr>How Edge Impulse Solves Edge ML Challenges</vt:lpstr>
      <vt:lpstr>Any sensor, any data, any use case</vt:lpstr>
      <vt:lpstr>Develop Edge ML Applications with Edge Impulse </vt:lpstr>
      <vt:lpstr>Build valuable datasets at scale</vt:lpstr>
      <vt:lpstr>Advanced algorithm and ML expertise</vt:lpstr>
      <vt:lpstr>Go to market faster, with confidence</vt:lpstr>
      <vt:lpstr>Deploy to any edge device with ease</vt:lpstr>
      <vt:lpstr>Advanced Edge Impulse Features</vt:lpstr>
      <vt:lpstr>Optimize ML solutions with EON Tuner</vt:lpstr>
      <vt:lpstr>FOMO: Faster objects, more objects</vt:lpstr>
      <vt:lpstr>Calibrate your application at scale</vt:lpstr>
      <vt:lpstr>Advanced enterprise infrastructure</vt:lpstr>
      <vt:lpstr>PowerPoint Presentation</vt:lpstr>
      <vt:lpstr>PowerPoint Presentation</vt:lpstr>
      <vt:lpstr>Remote Birding Workflow</vt:lpstr>
      <vt:lpstr>PowerPoint Presentation</vt:lpstr>
      <vt:lpstr>PowerPoint Presentation</vt:lpstr>
      <vt:lpstr>PowerPoint Presentation</vt:lpstr>
      <vt:lpstr>PowerPoint Presentation</vt:lpstr>
      <vt:lpstr>Portable ”Speed Trap”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Rob Lauer</cp:lastModifiedBy>
  <cp:revision>817</cp:revision>
  <dcterms:created xsi:type="dcterms:W3CDTF">2021-04-16T15:47:13Z</dcterms:created>
  <dcterms:modified xsi:type="dcterms:W3CDTF">2022-04-26T09:32:14Z</dcterms:modified>
</cp:coreProperties>
</file>